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86"/>
  </p:notesMasterIdLst>
  <p:sldIdLst>
    <p:sldId id="257" r:id="rId7"/>
    <p:sldId id="397" r:id="rId8"/>
    <p:sldId id="476" r:id="rId9"/>
    <p:sldId id="452" r:id="rId10"/>
    <p:sldId id="399" r:id="rId11"/>
    <p:sldId id="447" r:id="rId12"/>
    <p:sldId id="448" r:id="rId13"/>
    <p:sldId id="449" r:id="rId14"/>
    <p:sldId id="450" r:id="rId15"/>
    <p:sldId id="451" r:id="rId16"/>
    <p:sldId id="400" r:id="rId17"/>
    <p:sldId id="402" r:id="rId18"/>
    <p:sldId id="403" r:id="rId19"/>
    <p:sldId id="404" r:id="rId20"/>
    <p:sldId id="440" r:id="rId21"/>
    <p:sldId id="406" r:id="rId22"/>
    <p:sldId id="407" r:id="rId23"/>
    <p:sldId id="408" r:id="rId24"/>
    <p:sldId id="409" r:id="rId25"/>
    <p:sldId id="410" r:id="rId26"/>
    <p:sldId id="420" r:id="rId27"/>
    <p:sldId id="414" r:id="rId28"/>
    <p:sldId id="411" r:id="rId29"/>
    <p:sldId id="412" r:id="rId30"/>
    <p:sldId id="413" r:id="rId31"/>
    <p:sldId id="415" r:id="rId32"/>
    <p:sldId id="417" r:id="rId33"/>
    <p:sldId id="416" r:id="rId34"/>
    <p:sldId id="422" r:id="rId35"/>
    <p:sldId id="423" r:id="rId36"/>
    <p:sldId id="424" r:id="rId37"/>
    <p:sldId id="425" r:id="rId38"/>
    <p:sldId id="426" r:id="rId39"/>
    <p:sldId id="427" r:id="rId40"/>
    <p:sldId id="477" r:id="rId41"/>
    <p:sldId id="431" r:id="rId42"/>
    <p:sldId id="432" r:id="rId43"/>
    <p:sldId id="433" r:id="rId44"/>
    <p:sldId id="478" r:id="rId45"/>
    <p:sldId id="294" r:id="rId46"/>
    <p:sldId id="387" r:id="rId47"/>
    <p:sldId id="444" r:id="rId48"/>
    <p:sldId id="442" r:id="rId49"/>
    <p:sldId id="390" r:id="rId50"/>
    <p:sldId id="391" r:id="rId51"/>
    <p:sldId id="392" r:id="rId52"/>
    <p:sldId id="393" r:id="rId53"/>
    <p:sldId id="394" r:id="rId54"/>
    <p:sldId id="395" r:id="rId55"/>
    <p:sldId id="479" r:id="rId56"/>
    <p:sldId id="466" r:id="rId57"/>
    <p:sldId id="462" r:id="rId58"/>
    <p:sldId id="463" r:id="rId59"/>
    <p:sldId id="464" r:id="rId60"/>
    <p:sldId id="465" r:id="rId61"/>
    <p:sldId id="456" r:id="rId62"/>
    <p:sldId id="460" r:id="rId63"/>
    <p:sldId id="475" r:id="rId64"/>
    <p:sldId id="471" r:id="rId65"/>
    <p:sldId id="467" r:id="rId66"/>
    <p:sldId id="468" r:id="rId67"/>
    <p:sldId id="469" r:id="rId68"/>
    <p:sldId id="470" r:id="rId69"/>
    <p:sldId id="480" r:id="rId70"/>
    <p:sldId id="455" r:id="rId71"/>
    <p:sldId id="454" r:id="rId72"/>
    <p:sldId id="373" r:id="rId73"/>
    <p:sldId id="374" r:id="rId74"/>
    <p:sldId id="376" r:id="rId75"/>
    <p:sldId id="377" r:id="rId76"/>
    <p:sldId id="378" r:id="rId77"/>
    <p:sldId id="379" r:id="rId78"/>
    <p:sldId id="380" r:id="rId79"/>
    <p:sldId id="381" r:id="rId80"/>
    <p:sldId id="383" r:id="rId81"/>
    <p:sldId id="375" r:id="rId82"/>
    <p:sldId id="382" r:id="rId83"/>
    <p:sldId id="384" r:id="rId84"/>
    <p:sldId id="385" r:id="rId85"/>
  </p:sldIdLst>
  <p:sldSz cx="12192000" cy="6858000"/>
  <p:notesSz cx="9872663" cy="14301788"/>
  <p:custDataLst>
    <p:tags r:id="rId87"/>
  </p:custDataLst>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427241-8FC9-4F25-BDEE-AD9E27C00447}">
          <p14:sldIdLst>
            <p14:sldId id="257"/>
            <p14:sldId id="397"/>
            <p14:sldId id="476"/>
            <p14:sldId id="452"/>
            <p14:sldId id="399"/>
            <p14:sldId id="447"/>
            <p14:sldId id="448"/>
            <p14:sldId id="449"/>
            <p14:sldId id="450"/>
            <p14:sldId id="451"/>
            <p14:sldId id="400"/>
            <p14:sldId id="402"/>
            <p14:sldId id="403"/>
            <p14:sldId id="404"/>
            <p14:sldId id="440"/>
            <p14:sldId id="406"/>
            <p14:sldId id="407"/>
            <p14:sldId id="408"/>
            <p14:sldId id="409"/>
            <p14:sldId id="410"/>
            <p14:sldId id="420"/>
            <p14:sldId id="414"/>
            <p14:sldId id="411"/>
            <p14:sldId id="412"/>
            <p14:sldId id="413"/>
            <p14:sldId id="415"/>
            <p14:sldId id="417"/>
            <p14:sldId id="416"/>
            <p14:sldId id="422"/>
            <p14:sldId id="423"/>
            <p14:sldId id="424"/>
            <p14:sldId id="425"/>
            <p14:sldId id="426"/>
            <p14:sldId id="427"/>
            <p14:sldId id="477"/>
            <p14:sldId id="431"/>
            <p14:sldId id="432"/>
            <p14:sldId id="433"/>
            <p14:sldId id="478"/>
            <p14:sldId id="294"/>
            <p14:sldId id="387"/>
            <p14:sldId id="444"/>
            <p14:sldId id="442"/>
            <p14:sldId id="390"/>
            <p14:sldId id="391"/>
            <p14:sldId id="392"/>
            <p14:sldId id="393"/>
            <p14:sldId id="394"/>
            <p14:sldId id="395"/>
            <p14:sldId id="479"/>
            <p14:sldId id="466"/>
            <p14:sldId id="462"/>
            <p14:sldId id="463"/>
            <p14:sldId id="464"/>
            <p14:sldId id="465"/>
            <p14:sldId id="456"/>
            <p14:sldId id="460"/>
            <p14:sldId id="475"/>
            <p14:sldId id="471"/>
            <p14:sldId id="467"/>
            <p14:sldId id="468"/>
            <p14:sldId id="469"/>
            <p14:sldId id="470"/>
            <p14:sldId id="480"/>
            <p14:sldId id="455"/>
            <p14:sldId id="454"/>
            <p14:sldId id="373"/>
            <p14:sldId id="374"/>
            <p14:sldId id="376"/>
            <p14:sldId id="377"/>
            <p14:sldId id="378"/>
            <p14:sldId id="379"/>
            <p14:sldId id="380"/>
            <p14:sldId id="381"/>
            <p14:sldId id="383"/>
            <p14:sldId id="375"/>
            <p14:sldId id="382"/>
            <p14:sldId id="384"/>
            <p14:sldId id="385"/>
          </p14:sldIdLst>
        </p14:section>
        <p14:section name="Appendix" id="{AD5FBAE3-8758-4C0C-93D0-4E34B5FDACF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6" autoAdjust="0"/>
    <p:restoredTop sz="95498" autoAdjust="0"/>
  </p:normalViewPr>
  <p:slideViewPr>
    <p:cSldViewPr snapToGrid="0">
      <p:cViewPr varScale="1">
        <p:scale>
          <a:sx n="86" d="100"/>
          <a:sy n="86" d="100"/>
        </p:scale>
        <p:origin x="715" y="58"/>
      </p:cViewPr>
      <p:guideLst/>
    </p:cSldViewPr>
  </p:slideViewPr>
  <p:notesTextViewPr>
    <p:cViewPr>
      <p:scale>
        <a:sx n="3" d="2"/>
        <a:sy n="3" d="2"/>
      </p:scale>
      <p:origin x="0" y="0"/>
    </p:cViewPr>
  </p:notesTextViewPr>
  <p:sorterViewPr>
    <p:cViewPr>
      <p:scale>
        <a:sx n="100" d="100"/>
        <a:sy n="100" d="100"/>
      </p:scale>
      <p:origin x="0" y="-1531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gs" Target="tags/tag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717574"/>
          </a:xfrm>
          <a:prstGeom prst="rect">
            <a:avLst/>
          </a:prstGeom>
        </p:spPr>
        <p:txBody>
          <a:bodyPr vert="horz" lIns="133616" tIns="66808" rIns="133616" bIns="66808" rtlCol="0"/>
          <a:lstStyle>
            <a:lvl1pPr algn="l">
              <a:defRPr sz="1800"/>
            </a:lvl1pPr>
          </a:lstStyle>
          <a:p>
            <a:endParaRPr lang="en-US"/>
          </a:p>
        </p:txBody>
      </p:sp>
      <p:sp>
        <p:nvSpPr>
          <p:cNvPr id="3" name="Date Placeholder 2"/>
          <p:cNvSpPr>
            <a:spLocks noGrp="1"/>
          </p:cNvSpPr>
          <p:nvPr>
            <p:ph type="dt" idx="1"/>
          </p:nvPr>
        </p:nvSpPr>
        <p:spPr>
          <a:xfrm>
            <a:off x="5592225" y="0"/>
            <a:ext cx="4278154" cy="717574"/>
          </a:xfrm>
          <a:prstGeom prst="rect">
            <a:avLst/>
          </a:prstGeom>
        </p:spPr>
        <p:txBody>
          <a:bodyPr vert="horz" lIns="133616" tIns="66808" rIns="133616" bIns="66808" rtlCol="0"/>
          <a:lstStyle>
            <a:lvl1pPr algn="r">
              <a:defRPr sz="1800"/>
            </a:lvl1pPr>
          </a:lstStyle>
          <a:p>
            <a:fld id="{91836415-E6B4-4129-9189-4D6CDBAD82B8}" type="datetimeFigureOut">
              <a:rPr lang="en-US" smtClean="0"/>
              <a:t>9/22/2017</a:t>
            </a:fld>
            <a:endParaRPr lang="en-US"/>
          </a:p>
        </p:txBody>
      </p:sp>
      <p:sp>
        <p:nvSpPr>
          <p:cNvPr id="4" name="Slide Image Placeholder 3"/>
          <p:cNvSpPr>
            <a:spLocks noGrp="1" noRot="1" noChangeAspect="1"/>
          </p:cNvSpPr>
          <p:nvPr>
            <p:ph type="sldImg" idx="2"/>
          </p:nvPr>
        </p:nvSpPr>
        <p:spPr>
          <a:xfrm>
            <a:off x="646113" y="1787525"/>
            <a:ext cx="8580437" cy="4826000"/>
          </a:xfrm>
          <a:prstGeom prst="rect">
            <a:avLst/>
          </a:prstGeom>
          <a:noFill/>
          <a:ln w="12700">
            <a:solidFill>
              <a:prstClr val="black"/>
            </a:solidFill>
          </a:ln>
        </p:spPr>
        <p:txBody>
          <a:bodyPr vert="horz" lIns="133616" tIns="66808" rIns="133616" bIns="66808" rtlCol="0" anchor="ctr"/>
          <a:lstStyle/>
          <a:p>
            <a:endParaRPr lang="en-US"/>
          </a:p>
        </p:txBody>
      </p:sp>
      <p:sp>
        <p:nvSpPr>
          <p:cNvPr id="5" name="Notes Placeholder 4"/>
          <p:cNvSpPr>
            <a:spLocks noGrp="1"/>
          </p:cNvSpPr>
          <p:nvPr>
            <p:ph type="body" sz="quarter" idx="3"/>
          </p:nvPr>
        </p:nvSpPr>
        <p:spPr>
          <a:xfrm>
            <a:off x="987267" y="6882746"/>
            <a:ext cx="7898130" cy="5631329"/>
          </a:xfrm>
          <a:prstGeom prst="rect">
            <a:avLst/>
          </a:prstGeom>
        </p:spPr>
        <p:txBody>
          <a:bodyPr vert="horz" lIns="133616" tIns="66808" rIns="133616" bIns="668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584228"/>
            <a:ext cx="4278154" cy="717572"/>
          </a:xfrm>
          <a:prstGeom prst="rect">
            <a:avLst/>
          </a:prstGeom>
        </p:spPr>
        <p:txBody>
          <a:bodyPr vert="horz" lIns="133616" tIns="66808" rIns="133616" bIns="66808" rtlCol="0" anchor="b"/>
          <a:lstStyle>
            <a:lvl1pPr algn="l">
              <a:defRPr sz="1800"/>
            </a:lvl1pPr>
          </a:lstStyle>
          <a:p>
            <a:endParaRPr lang="en-US"/>
          </a:p>
        </p:txBody>
      </p:sp>
      <p:sp>
        <p:nvSpPr>
          <p:cNvPr id="7" name="Slide Number Placeholder 6"/>
          <p:cNvSpPr>
            <a:spLocks noGrp="1"/>
          </p:cNvSpPr>
          <p:nvPr>
            <p:ph type="sldNum" sz="quarter" idx="5"/>
          </p:nvPr>
        </p:nvSpPr>
        <p:spPr>
          <a:xfrm>
            <a:off x="5592225" y="13584228"/>
            <a:ext cx="4278154" cy="717572"/>
          </a:xfrm>
          <a:prstGeom prst="rect">
            <a:avLst/>
          </a:prstGeom>
        </p:spPr>
        <p:txBody>
          <a:bodyPr vert="horz" lIns="133616" tIns="66808" rIns="133616" bIns="66808" rtlCol="0" anchor="b"/>
          <a:lstStyle>
            <a:lvl1pPr algn="r">
              <a:defRPr sz="1800"/>
            </a:lvl1pPr>
          </a:lstStyle>
          <a:p>
            <a:fld id="{ED66E7F2-FFEA-4DBA-B625-DCAE6987433A}" type="slidenum">
              <a:rPr lang="en-US" smtClean="0"/>
              <a:t>‹#›</a:t>
            </a:fld>
            <a:endParaRPr lang="en-US"/>
          </a:p>
        </p:txBody>
      </p:sp>
    </p:spTree>
    <p:extLst>
      <p:ext uri="{BB962C8B-B14F-4D97-AF65-F5344CB8AC3E}">
        <p14:creationId xmlns:p14="http://schemas.microsoft.com/office/powerpoint/2010/main" val="185807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5</a:t>
            </a:fld>
            <a:endParaRPr lang="en-US"/>
          </a:p>
        </p:txBody>
      </p:sp>
    </p:spTree>
    <p:extLst>
      <p:ext uri="{BB962C8B-B14F-4D97-AF65-F5344CB8AC3E}">
        <p14:creationId xmlns:p14="http://schemas.microsoft.com/office/powerpoint/2010/main" val="709254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18</a:t>
            </a:fld>
            <a:endParaRPr lang="en-US"/>
          </a:p>
        </p:txBody>
      </p:sp>
    </p:spTree>
    <p:extLst>
      <p:ext uri="{BB962C8B-B14F-4D97-AF65-F5344CB8AC3E}">
        <p14:creationId xmlns:p14="http://schemas.microsoft.com/office/powerpoint/2010/main" val="326979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19</a:t>
            </a:fld>
            <a:endParaRPr lang="en-US"/>
          </a:p>
        </p:txBody>
      </p:sp>
    </p:spTree>
    <p:extLst>
      <p:ext uri="{BB962C8B-B14F-4D97-AF65-F5344CB8AC3E}">
        <p14:creationId xmlns:p14="http://schemas.microsoft.com/office/powerpoint/2010/main" val="2146538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20</a:t>
            </a:fld>
            <a:endParaRPr lang="en-US"/>
          </a:p>
        </p:txBody>
      </p:sp>
    </p:spTree>
    <p:extLst>
      <p:ext uri="{BB962C8B-B14F-4D97-AF65-F5344CB8AC3E}">
        <p14:creationId xmlns:p14="http://schemas.microsoft.com/office/powerpoint/2010/main" val="49949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23</a:t>
            </a:fld>
            <a:endParaRPr lang="en-US"/>
          </a:p>
        </p:txBody>
      </p:sp>
    </p:spTree>
    <p:extLst>
      <p:ext uri="{BB962C8B-B14F-4D97-AF65-F5344CB8AC3E}">
        <p14:creationId xmlns:p14="http://schemas.microsoft.com/office/powerpoint/2010/main" val="207030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24</a:t>
            </a:fld>
            <a:endParaRPr lang="en-US"/>
          </a:p>
        </p:txBody>
      </p:sp>
    </p:spTree>
    <p:extLst>
      <p:ext uri="{BB962C8B-B14F-4D97-AF65-F5344CB8AC3E}">
        <p14:creationId xmlns:p14="http://schemas.microsoft.com/office/powerpoint/2010/main" val="69130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25</a:t>
            </a:fld>
            <a:endParaRPr lang="en-US"/>
          </a:p>
        </p:txBody>
      </p:sp>
    </p:spTree>
    <p:extLst>
      <p:ext uri="{BB962C8B-B14F-4D97-AF65-F5344CB8AC3E}">
        <p14:creationId xmlns:p14="http://schemas.microsoft.com/office/powerpoint/2010/main" val="103456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27</a:t>
            </a:fld>
            <a:endParaRPr lang="en-US"/>
          </a:p>
        </p:txBody>
      </p:sp>
    </p:spTree>
    <p:extLst>
      <p:ext uri="{BB962C8B-B14F-4D97-AF65-F5344CB8AC3E}">
        <p14:creationId xmlns:p14="http://schemas.microsoft.com/office/powerpoint/2010/main" val="845789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30</a:t>
            </a:fld>
            <a:endParaRPr lang="en-US"/>
          </a:p>
        </p:txBody>
      </p:sp>
    </p:spTree>
    <p:extLst>
      <p:ext uri="{BB962C8B-B14F-4D97-AF65-F5344CB8AC3E}">
        <p14:creationId xmlns:p14="http://schemas.microsoft.com/office/powerpoint/2010/main" val="3695948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31</a:t>
            </a:fld>
            <a:endParaRPr lang="en-US"/>
          </a:p>
        </p:txBody>
      </p:sp>
    </p:spTree>
    <p:extLst>
      <p:ext uri="{BB962C8B-B14F-4D97-AF65-F5344CB8AC3E}">
        <p14:creationId xmlns:p14="http://schemas.microsoft.com/office/powerpoint/2010/main" val="2702555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32</a:t>
            </a:fld>
            <a:endParaRPr lang="en-US"/>
          </a:p>
        </p:txBody>
      </p:sp>
    </p:spTree>
    <p:extLst>
      <p:ext uri="{BB962C8B-B14F-4D97-AF65-F5344CB8AC3E}">
        <p14:creationId xmlns:p14="http://schemas.microsoft.com/office/powerpoint/2010/main" val="24387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6</a:t>
            </a:fld>
            <a:endParaRPr lang="en-US"/>
          </a:p>
        </p:txBody>
      </p:sp>
    </p:spTree>
    <p:extLst>
      <p:ext uri="{BB962C8B-B14F-4D97-AF65-F5344CB8AC3E}">
        <p14:creationId xmlns:p14="http://schemas.microsoft.com/office/powerpoint/2010/main" val="319645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33</a:t>
            </a:fld>
            <a:endParaRPr lang="en-US"/>
          </a:p>
        </p:txBody>
      </p:sp>
    </p:spTree>
    <p:extLst>
      <p:ext uri="{BB962C8B-B14F-4D97-AF65-F5344CB8AC3E}">
        <p14:creationId xmlns:p14="http://schemas.microsoft.com/office/powerpoint/2010/main" val="4172816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34</a:t>
            </a:fld>
            <a:endParaRPr lang="en-US"/>
          </a:p>
        </p:txBody>
      </p:sp>
    </p:spTree>
    <p:extLst>
      <p:ext uri="{BB962C8B-B14F-4D97-AF65-F5344CB8AC3E}">
        <p14:creationId xmlns:p14="http://schemas.microsoft.com/office/powerpoint/2010/main" val="408781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36</a:t>
            </a:fld>
            <a:endParaRPr lang="en-US"/>
          </a:p>
        </p:txBody>
      </p:sp>
    </p:spTree>
    <p:extLst>
      <p:ext uri="{BB962C8B-B14F-4D97-AF65-F5344CB8AC3E}">
        <p14:creationId xmlns:p14="http://schemas.microsoft.com/office/powerpoint/2010/main" val="1778231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37</a:t>
            </a:fld>
            <a:endParaRPr lang="en-US"/>
          </a:p>
        </p:txBody>
      </p:sp>
    </p:spTree>
    <p:extLst>
      <p:ext uri="{BB962C8B-B14F-4D97-AF65-F5344CB8AC3E}">
        <p14:creationId xmlns:p14="http://schemas.microsoft.com/office/powerpoint/2010/main" val="2097788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38</a:t>
            </a:fld>
            <a:endParaRPr lang="en-US"/>
          </a:p>
        </p:txBody>
      </p:sp>
    </p:spTree>
    <p:extLst>
      <p:ext uri="{BB962C8B-B14F-4D97-AF65-F5344CB8AC3E}">
        <p14:creationId xmlns:p14="http://schemas.microsoft.com/office/powerpoint/2010/main" val="1843907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42</a:t>
            </a:fld>
            <a:endParaRPr lang="en-US"/>
          </a:p>
        </p:txBody>
      </p:sp>
    </p:spTree>
    <p:extLst>
      <p:ext uri="{BB962C8B-B14F-4D97-AF65-F5344CB8AC3E}">
        <p14:creationId xmlns:p14="http://schemas.microsoft.com/office/powerpoint/2010/main" val="501764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44</a:t>
            </a:fld>
            <a:endParaRPr lang="en-US"/>
          </a:p>
        </p:txBody>
      </p:sp>
    </p:spTree>
    <p:extLst>
      <p:ext uri="{BB962C8B-B14F-4D97-AF65-F5344CB8AC3E}">
        <p14:creationId xmlns:p14="http://schemas.microsoft.com/office/powerpoint/2010/main" val="2632996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45</a:t>
            </a:fld>
            <a:endParaRPr lang="en-US"/>
          </a:p>
        </p:txBody>
      </p:sp>
    </p:spTree>
    <p:extLst>
      <p:ext uri="{BB962C8B-B14F-4D97-AF65-F5344CB8AC3E}">
        <p14:creationId xmlns:p14="http://schemas.microsoft.com/office/powerpoint/2010/main" val="3786519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46</a:t>
            </a:fld>
            <a:endParaRPr lang="en-US"/>
          </a:p>
        </p:txBody>
      </p:sp>
    </p:spTree>
    <p:extLst>
      <p:ext uri="{BB962C8B-B14F-4D97-AF65-F5344CB8AC3E}">
        <p14:creationId xmlns:p14="http://schemas.microsoft.com/office/powerpoint/2010/main" val="1020477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47</a:t>
            </a:fld>
            <a:endParaRPr lang="en-US"/>
          </a:p>
        </p:txBody>
      </p:sp>
    </p:spTree>
    <p:extLst>
      <p:ext uri="{BB962C8B-B14F-4D97-AF65-F5344CB8AC3E}">
        <p14:creationId xmlns:p14="http://schemas.microsoft.com/office/powerpoint/2010/main" val="389650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11</a:t>
            </a:fld>
            <a:endParaRPr lang="en-US"/>
          </a:p>
        </p:txBody>
      </p:sp>
    </p:spTree>
    <p:extLst>
      <p:ext uri="{BB962C8B-B14F-4D97-AF65-F5344CB8AC3E}">
        <p14:creationId xmlns:p14="http://schemas.microsoft.com/office/powerpoint/2010/main" val="2294811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48</a:t>
            </a:fld>
            <a:endParaRPr lang="en-US"/>
          </a:p>
        </p:txBody>
      </p:sp>
    </p:spTree>
    <p:extLst>
      <p:ext uri="{BB962C8B-B14F-4D97-AF65-F5344CB8AC3E}">
        <p14:creationId xmlns:p14="http://schemas.microsoft.com/office/powerpoint/2010/main" val="3856201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49</a:t>
            </a:fld>
            <a:endParaRPr lang="en-US"/>
          </a:p>
        </p:txBody>
      </p:sp>
    </p:spTree>
    <p:extLst>
      <p:ext uri="{BB962C8B-B14F-4D97-AF65-F5344CB8AC3E}">
        <p14:creationId xmlns:p14="http://schemas.microsoft.com/office/powerpoint/2010/main" val="4141057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53</a:t>
            </a:fld>
            <a:endParaRPr lang="en-US" dirty="0"/>
          </a:p>
        </p:txBody>
      </p:sp>
    </p:spTree>
    <p:extLst>
      <p:ext uri="{BB962C8B-B14F-4D97-AF65-F5344CB8AC3E}">
        <p14:creationId xmlns:p14="http://schemas.microsoft.com/office/powerpoint/2010/main" val="1569755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54</a:t>
            </a:fld>
            <a:endParaRPr lang="en-US" dirty="0"/>
          </a:p>
        </p:txBody>
      </p:sp>
    </p:spTree>
    <p:extLst>
      <p:ext uri="{BB962C8B-B14F-4D97-AF65-F5344CB8AC3E}">
        <p14:creationId xmlns:p14="http://schemas.microsoft.com/office/powerpoint/2010/main" val="284908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56</a:t>
            </a:fld>
            <a:endParaRPr lang="en-US" dirty="0"/>
          </a:p>
        </p:txBody>
      </p:sp>
    </p:spTree>
    <p:extLst>
      <p:ext uri="{BB962C8B-B14F-4D97-AF65-F5344CB8AC3E}">
        <p14:creationId xmlns:p14="http://schemas.microsoft.com/office/powerpoint/2010/main" val="2928684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57</a:t>
            </a:fld>
            <a:endParaRPr lang="en-US" dirty="0"/>
          </a:p>
        </p:txBody>
      </p:sp>
    </p:spTree>
    <p:extLst>
      <p:ext uri="{BB962C8B-B14F-4D97-AF65-F5344CB8AC3E}">
        <p14:creationId xmlns:p14="http://schemas.microsoft.com/office/powerpoint/2010/main" val="2047100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9C41A-A558-5546-A63F-0E236FCB5B7F}" type="slidenum">
              <a:rPr lang="en-US" smtClean="0"/>
              <a:t>60</a:t>
            </a:fld>
            <a:endParaRPr lang="en-US"/>
          </a:p>
        </p:txBody>
      </p:sp>
    </p:spTree>
    <p:extLst>
      <p:ext uri="{BB962C8B-B14F-4D97-AF65-F5344CB8AC3E}">
        <p14:creationId xmlns:p14="http://schemas.microsoft.com/office/powerpoint/2010/main" val="654473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6E7F2-FFEA-4DBA-B625-DCAE6987433A}" type="slidenum">
              <a:rPr lang="en-US" smtClean="0"/>
              <a:t>61</a:t>
            </a:fld>
            <a:endParaRPr lang="en-US"/>
          </a:p>
        </p:txBody>
      </p:sp>
    </p:spTree>
    <p:extLst>
      <p:ext uri="{BB962C8B-B14F-4D97-AF65-F5344CB8AC3E}">
        <p14:creationId xmlns:p14="http://schemas.microsoft.com/office/powerpoint/2010/main" val="2423570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9C41A-A558-5546-A63F-0E236FCB5B7F}" type="slidenum">
              <a:rPr lang="en-US" smtClean="0"/>
              <a:t>62</a:t>
            </a:fld>
            <a:endParaRPr lang="en-US"/>
          </a:p>
        </p:txBody>
      </p:sp>
    </p:spTree>
    <p:extLst>
      <p:ext uri="{BB962C8B-B14F-4D97-AF65-F5344CB8AC3E}">
        <p14:creationId xmlns:p14="http://schemas.microsoft.com/office/powerpoint/2010/main" val="1012086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9C41A-A558-5546-A63F-0E236FCB5B7F}" type="slidenum">
              <a:rPr lang="en-US" smtClean="0"/>
              <a:t>63</a:t>
            </a:fld>
            <a:endParaRPr lang="en-US"/>
          </a:p>
        </p:txBody>
      </p:sp>
    </p:spTree>
    <p:extLst>
      <p:ext uri="{BB962C8B-B14F-4D97-AF65-F5344CB8AC3E}">
        <p14:creationId xmlns:p14="http://schemas.microsoft.com/office/powerpoint/2010/main" val="266598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12</a:t>
            </a:fld>
            <a:endParaRPr lang="en-US"/>
          </a:p>
        </p:txBody>
      </p:sp>
    </p:spTree>
    <p:extLst>
      <p:ext uri="{BB962C8B-B14F-4D97-AF65-F5344CB8AC3E}">
        <p14:creationId xmlns:p14="http://schemas.microsoft.com/office/powerpoint/2010/main" val="116365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13</a:t>
            </a:fld>
            <a:endParaRPr lang="en-US"/>
          </a:p>
        </p:txBody>
      </p:sp>
    </p:spTree>
    <p:extLst>
      <p:ext uri="{BB962C8B-B14F-4D97-AF65-F5344CB8AC3E}">
        <p14:creationId xmlns:p14="http://schemas.microsoft.com/office/powerpoint/2010/main" val="528843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14</a:t>
            </a:fld>
            <a:endParaRPr lang="en-US"/>
          </a:p>
        </p:txBody>
      </p:sp>
    </p:spTree>
    <p:extLst>
      <p:ext uri="{BB962C8B-B14F-4D97-AF65-F5344CB8AC3E}">
        <p14:creationId xmlns:p14="http://schemas.microsoft.com/office/powerpoint/2010/main" val="156811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15</a:t>
            </a:fld>
            <a:endParaRPr lang="en-US"/>
          </a:p>
        </p:txBody>
      </p:sp>
    </p:spTree>
    <p:extLst>
      <p:ext uri="{BB962C8B-B14F-4D97-AF65-F5344CB8AC3E}">
        <p14:creationId xmlns:p14="http://schemas.microsoft.com/office/powerpoint/2010/main" val="168028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16</a:t>
            </a:fld>
            <a:endParaRPr lang="en-US"/>
          </a:p>
        </p:txBody>
      </p:sp>
    </p:spTree>
    <p:extLst>
      <p:ext uri="{BB962C8B-B14F-4D97-AF65-F5344CB8AC3E}">
        <p14:creationId xmlns:p14="http://schemas.microsoft.com/office/powerpoint/2010/main" val="251856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C0DE56-391B-47A9-9E84-6AB8282C613B}" type="slidenum">
              <a:rPr lang="en-US" smtClean="0"/>
              <a:t>17</a:t>
            </a:fld>
            <a:endParaRPr lang="en-US"/>
          </a:p>
        </p:txBody>
      </p:sp>
    </p:spTree>
    <p:extLst>
      <p:ext uri="{BB962C8B-B14F-4D97-AF65-F5344CB8AC3E}">
        <p14:creationId xmlns:p14="http://schemas.microsoft.com/office/powerpoint/2010/main" val="2116155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ext uri="{D42A27DB-BD31-4B8C-83A1-F6EECF244321}">
                <p14:modId xmlns:p14="http://schemas.microsoft.com/office/powerpoint/2010/main" val="17943637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1207"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376C83-3835-48D7-913A-7EB0B88C3967}"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393840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376C83-3835-48D7-913A-7EB0B88C3967}"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2475812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376C83-3835-48D7-913A-7EB0B88C3967}"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2839357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40942494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748"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376C83-3835-48D7-913A-7EB0B88C3967}"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105088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376C83-3835-48D7-913A-7EB0B88C3967}"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386299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376C83-3835-48D7-913A-7EB0B88C3967}"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2679719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376C83-3835-48D7-913A-7EB0B88C3967}" type="datetimeFigureOut">
              <a:rPr lang="en-US" smtClean="0"/>
              <a:t>9/22/2017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45273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376C83-3835-48D7-913A-7EB0B88C3967}" type="datetimeFigureOut">
              <a:rPr lang="en-US" smtClean="0"/>
              <a:t>9/22/2017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228316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6718679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103"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B4376C83-3835-48D7-913A-7EB0B88C3967}" type="datetimeFigureOut">
              <a:rPr lang="en-US" smtClean="0"/>
              <a:t>9/22/2017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59930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376C83-3835-48D7-913A-7EB0B88C3967}"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41991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376C83-3835-48D7-913A-7EB0B88C3967}"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DD603-FD65-4EEE-9B87-2A59E920CFCD}" type="slidenum">
              <a:rPr lang="en-US" smtClean="0"/>
              <a:t>‹#›</a:t>
            </a:fld>
            <a:endParaRPr lang="en-US"/>
          </a:p>
        </p:txBody>
      </p:sp>
    </p:spTree>
    <p:extLst>
      <p:ext uri="{BB962C8B-B14F-4D97-AF65-F5344CB8AC3E}">
        <p14:creationId xmlns:p14="http://schemas.microsoft.com/office/powerpoint/2010/main" val="304015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4"/>
            </p:custDataLst>
            <p:extLst>
              <p:ext uri="{D42A27DB-BD31-4B8C-83A1-F6EECF244321}">
                <p14:modId xmlns:p14="http://schemas.microsoft.com/office/powerpoint/2010/main" val="21890438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81" name="think-cell Slide" r:id="rId15" imgW="530" imgH="528" progId="TCLayout.ActiveDocument.1">
                  <p:embed/>
                </p:oleObj>
              </mc:Choice>
              <mc:Fallback>
                <p:oleObj name="think-cell Slide" r:id="rId15" imgW="530" imgH="528" progId="TCLayout.ActiveDocument.1">
                  <p:embed/>
                  <p:pic>
                    <p:nvPicPr>
                      <p:cNvPr id="0" name=""/>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76C83-3835-48D7-913A-7EB0B88C3967}" type="datetimeFigureOut">
              <a:rPr lang="en-US" smtClean="0"/>
              <a:t>9/22/2017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DD603-FD65-4EEE-9B87-2A59E920CFCD}" type="slidenum">
              <a:rPr lang="en-US" smtClean="0"/>
              <a:t>‹#›</a:t>
            </a:fld>
            <a:endParaRPr lang="en-US"/>
          </a:p>
        </p:txBody>
      </p:sp>
    </p:spTree>
    <p:extLst>
      <p:ext uri="{BB962C8B-B14F-4D97-AF65-F5344CB8AC3E}">
        <p14:creationId xmlns:p14="http://schemas.microsoft.com/office/powerpoint/2010/main" val="154269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11" Type="http://schemas.openxmlformats.org/officeDocument/2006/relationships/image" Target="../media/image6.png"/><Relationship Id="rId5" Type="http://schemas.openxmlformats.org/officeDocument/2006/relationships/oleObject" Target="../embeddings/oleObject6.bin"/><Relationship Id="rId15" Type="http://schemas.openxmlformats.org/officeDocument/2006/relationships/image" Target="../media/image34.png"/><Relationship Id="rId10" Type="http://schemas.openxmlformats.org/officeDocument/2006/relationships/image" Target="../media/image33.png"/><Relationship Id="rId4" Type="http://schemas.openxmlformats.org/officeDocument/2006/relationships/notesSlide" Target="../notesSlides/notesSlide7.xml"/><Relationship Id="rId9" Type="http://schemas.openxmlformats.org/officeDocument/2006/relationships/image" Target="../media/image32.png"/><Relationship Id="rId1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1.png"/><Relationship Id="rId12" Type="http://schemas.openxmlformats.org/officeDocument/2006/relationships/image" Target="../media/image2.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emf"/><Relationship Id="rId11" Type="http://schemas.openxmlformats.org/officeDocument/2006/relationships/image" Target="../media/image6.png"/><Relationship Id="rId5" Type="http://schemas.openxmlformats.org/officeDocument/2006/relationships/oleObject" Target="../embeddings/oleObject7.bin"/><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37.png"/><Relationship Id="rId2" Type="http://schemas.openxmlformats.org/officeDocument/2006/relationships/tags" Target="../tags/tag9.xml"/><Relationship Id="rId16" Type="http://schemas.openxmlformats.org/officeDocument/2006/relationships/image" Target="../media/image11.png"/><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34.png"/><Relationship Id="rId5" Type="http://schemas.openxmlformats.org/officeDocument/2006/relationships/oleObject" Target="../embeddings/oleObject8.bin"/><Relationship Id="rId1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33.png"/><Relationship Id="rId1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12" Type="http://schemas.openxmlformats.org/officeDocument/2006/relationships/image" Target="../media/image6.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34.png"/><Relationship Id="rId5" Type="http://schemas.openxmlformats.org/officeDocument/2006/relationships/oleObject" Target="../embeddings/oleObject9.bin"/><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image" Target="../media/image34.png"/><Relationship Id="rId5" Type="http://schemas.openxmlformats.org/officeDocument/2006/relationships/oleObject" Target="../embeddings/oleObject10.bin"/><Relationship Id="rId10" Type="http://schemas.openxmlformats.org/officeDocument/2006/relationships/image" Target="../media/image5.png"/><Relationship Id="rId4" Type="http://schemas.openxmlformats.org/officeDocument/2006/relationships/notesSlide" Target="../notesSlides/notesSlide11.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31.png"/><Relationship Id="rId12" Type="http://schemas.openxmlformats.org/officeDocument/2006/relationships/image" Target="../media/image6.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34.png"/><Relationship Id="rId5" Type="http://schemas.openxmlformats.org/officeDocument/2006/relationships/oleObject" Target="../embeddings/oleObject11.bin"/><Relationship Id="rId10" Type="http://schemas.openxmlformats.org/officeDocument/2006/relationships/image" Target="../media/image5.png"/><Relationship Id="rId4" Type="http://schemas.openxmlformats.org/officeDocument/2006/relationships/notesSlide" Target="../notesSlides/notesSlide12.xml"/><Relationship Id="rId9" Type="http://schemas.openxmlformats.org/officeDocument/2006/relationships/image" Target="../media/image33.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1.xml"/><Relationship Id="rId7" Type="http://schemas.openxmlformats.org/officeDocument/2006/relationships/image" Target="../media/image42.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notesSlide" Target="../notesSlides/notesSlide19.xml"/><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tags" Target="../tags/tag26.xml"/><Relationship Id="rId1" Type="http://schemas.openxmlformats.org/officeDocument/2006/relationships/vmlDrawing" Target="../drawings/vmlDrawing25.vml"/><Relationship Id="rId6" Type="http://schemas.openxmlformats.org/officeDocument/2006/relationships/image" Target="../media/image1.emf"/><Relationship Id="rId11" Type="http://schemas.openxmlformats.org/officeDocument/2006/relationships/image" Target="../media/image50.png"/><Relationship Id="rId5" Type="http://schemas.openxmlformats.org/officeDocument/2006/relationships/oleObject" Target="../embeddings/oleObject25.bin"/><Relationship Id="rId10" Type="http://schemas.openxmlformats.org/officeDocument/2006/relationships/image" Target="../media/image49.png"/><Relationship Id="rId4" Type="http://schemas.openxmlformats.org/officeDocument/2006/relationships/notesSlide" Target="../notesSlides/notesSlide25.xml"/><Relationship Id="rId9"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2.jpeg"/><Relationship Id="rId2" Type="http://schemas.openxmlformats.org/officeDocument/2006/relationships/tags" Target="../tags/tag28.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3.jpeg"/><Relationship Id="rId2" Type="http://schemas.openxmlformats.org/officeDocument/2006/relationships/tags" Target="../tags/tag29.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4.jpeg"/><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5.png"/><Relationship Id="rId2" Type="http://schemas.openxmlformats.org/officeDocument/2006/relationships/tags" Target="../tags/tag31.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6.jpeg"/><Relationship Id="rId2" Type="http://schemas.openxmlformats.org/officeDocument/2006/relationships/tags" Target="../tags/tag32.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7.jpeg"/><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10" Type="http://schemas.openxmlformats.org/officeDocument/2006/relationships/image" Target="../media/image58.png"/><Relationship Id="rId4" Type="http://schemas.openxmlformats.org/officeDocument/2006/relationships/notesSlide" Target="../notesSlides/notesSlide32.xml"/><Relationship Id="rId9"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10" Type="http://schemas.openxmlformats.org/officeDocument/2006/relationships/image" Target="../media/image58.png"/><Relationship Id="rId4" Type="http://schemas.openxmlformats.org/officeDocument/2006/relationships/notesSlide" Target="../notesSlides/notesSlide33.xml"/><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6.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10" Type="http://schemas.openxmlformats.org/officeDocument/2006/relationships/image" Target="../media/image58.png"/><Relationship Id="rId4" Type="http://schemas.openxmlformats.org/officeDocument/2006/relationships/notesSlide" Target="../notesSlides/notesSlide34.xml"/><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37.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10" Type="http://schemas.openxmlformats.org/officeDocument/2006/relationships/image" Target="../media/image58.png"/><Relationship Id="rId4" Type="http://schemas.openxmlformats.org/officeDocument/2006/relationships/notesSlide" Target="../notesSlides/notesSlide35.xml"/><Relationship Id="rId9"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vmlDrawing" Target="../drawings/vmlDrawing5.vml"/><Relationship Id="rId6" Type="http://schemas.openxmlformats.org/officeDocument/2006/relationships/image" Target="../media/image1.emf"/><Relationship Id="rId11" Type="http://schemas.openxmlformats.org/officeDocument/2006/relationships/image" Target="../media/image18.png"/><Relationship Id="rId5" Type="http://schemas.openxmlformats.org/officeDocument/2006/relationships/oleObject" Target="../embeddings/oleObject5.bin"/><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notesSlide" Target="../notesSlides/notesSlide2.xml"/><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38.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38.xml"/><Relationship Id="rId9" Type="http://schemas.openxmlformats.org/officeDocument/2006/relationships/image" Target="../media/image62.png"/></Relationships>
</file>

<file path=ppt/slides/_rels/slide6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7.xml"/><Relationship Id="rId7" Type="http://schemas.openxmlformats.org/officeDocument/2006/relationships/image" Target="../media/image65.png"/><Relationship Id="rId2" Type="http://schemas.openxmlformats.org/officeDocument/2006/relationships/tags" Target="../tags/tag39.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39.xml"/><Relationship Id="rId9"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vmlDrawing" Target="../drawings/vmlDrawing39.vml"/><Relationship Id="rId5" Type="http://schemas.openxmlformats.org/officeDocument/2006/relationships/image" Target="../media/image1.emf"/><Relationship Id="rId4" Type="http://schemas.openxmlformats.org/officeDocument/2006/relationships/oleObject" Target="../embeddings/oleObject39.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vmlDrawing" Target="../drawings/vmlDrawing40.v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vmlDrawing" Target="../drawings/vmlDrawing41.v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vmlDrawing" Target="../drawings/vmlDrawing42.v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vmlDrawing" Target="../drawings/vmlDrawing45.v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vmlDrawing" Target="../drawings/vmlDrawing50.vml"/><Relationship Id="rId5" Type="http://schemas.openxmlformats.org/officeDocument/2006/relationships/image" Target="../media/image1.emf"/><Relationship Id="rId4" Type="http://schemas.openxmlformats.org/officeDocument/2006/relationships/oleObject" Target="../embeddings/oleObject50.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err="1" smtClean="0"/>
              <a:t>Ny</a:t>
            </a:r>
            <a:r>
              <a:rPr lang="en-US" dirty="0" smtClean="0"/>
              <a:t> </a:t>
            </a:r>
            <a:r>
              <a:rPr lang="en-US" dirty="0" err="1" smtClean="0"/>
              <a:t>Bedrift</a:t>
            </a:r>
            <a:endParaRPr lang="en-US" dirty="0"/>
          </a:p>
        </p:txBody>
      </p:sp>
      <p:sp>
        <p:nvSpPr>
          <p:cNvPr id="3" name="Subtitle 2"/>
          <p:cNvSpPr>
            <a:spLocks noGrp="1"/>
          </p:cNvSpPr>
          <p:nvPr>
            <p:ph type="subTitle" idx="1"/>
          </p:nvPr>
        </p:nvSpPr>
        <p:spPr/>
        <p:txBody>
          <a:bodyPr/>
          <a:lstStyle/>
          <a:p>
            <a:pPr algn="l"/>
            <a:r>
              <a:rPr lang="en-US" dirty="0" err="1" smtClean="0"/>
              <a:t>Nåsituasjon</a:t>
            </a:r>
            <a:r>
              <a:rPr lang="en-US" dirty="0" smtClean="0"/>
              <a:t>, </a:t>
            </a:r>
            <a:r>
              <a:rPr lang="en-US" dirty="0" err="1" smtClean="0"/>
              <a:t>behov</a:t>
            </a:r>
            <a:r>
              <a:rPr lang="en-US" dirty="0" smtClean="0"/>
              <a:t>, </a:t>
            </a:r>
            <a:r>
              <a:rPr lang="en-US" dirty="0" err="1" smtClean="0"/>
              <a:t>designprinsipper</a:t>
            </a:r>
            <a:r>
              <a:rPr lang="en-US" dirty="0" smtClean="0"/>
              <a:t>, målbilde </a:t>
            </a:r>
            <a:r>
              <a:rPr lang="en-US" dirty="0" err="1" smtClean="0"/>
              <a:t>og</a:t>
            </a:r>
            <a:r>
              <a:rPr lang="en-US" dirty="0" smtClean="0"/>
              <a:t> </a:t>
            </a:r>
            <a:r>
              <a:rPr lang="en-US" dirty="0" err="1" smtClean="0"/>
              <a:t>tiltaksforslag</a:t>
            </a:r>
            <a:endParaRPr lang="en-US" dirty="0" smtClean="0"/>
          </a:p>
          <a:p>
            <a:pPr algn="l"/>
            <a:r>
              <a:rPr lang="en-US" dirty="0" smtClean="0"/>
              <a:t>Oslo, </a:t>
            </a:r>
            <a:r>
              <a:rPr lang="en-US" dirty="0" err="1" smtClean="0"/>
              <a:t>april</a:t>
            </a:r>
            <a:r>
              <a:rPr lang="en-US" dirty="0" smtClean="0"/>
              <a:t> 2017 </a:t>
            </a:r>
          </a:p>
        </p:txBody>
      </p:sp>
      <p:cxnSp>
        <p:nvCxnSpPr>
          <p:cNvPr id="8" name="Straight Connector 7"/>
          <p:cNvCxnSpPr/>
          <p:nvPr/>
        </p:nvCxnSpPr>
        <p:spPr>
          <a:xfrm>
            <a:off x="1066800" y="3429851"/>
            <a:ext cx="10058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E25817A3-2867-4632-BDF6-533F100CE7B0}" type="slidenum">
              <a:rPr lang="en-US" smtClean="0"/>
              <a:t>1</a:t>
            </a:fld>
            <a:endParaRPr lang="en-US"/>
          </a:p>
        </p:txBody>
      </p:sp>
    </p:spTree>
    <p:extLst>
      <p:ext uri="{BB962C8B-B14F-4D97-AF65-F5344CB8AC3E}">
        <p14:creationId xmlns:p14="http://schemas.microsoft.com/office/powerpoint/2010/main" val="1118408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408040" y="2299660"/>
            <a:ext cx="5181600" cy="4351338"/>
          </a:xfrm>
        </p:spPr>
        <p:txBody>
          <a:bodyPr>
            <a:normAutofit/>
          </a:bodyPr>
          <a:lstStyle/>
          <a:p>
            <a:pPr marL="0" indent="0">
              <a:buNone/>
            </a:pPr>
            <a:r>
              <a:rPr lang="en-US" sz="1600" b="1" dirty="0" err="1"/>
              <a:t>Erfaring og situasjon</a:t>
            </a:r>
            <a:endParaRPr lang="en-US" sz="1400" dirty="0" err="1" smtClean="0"/>
          </a:p>
          <a:p>
            <a:r>
              <a:rPr lang="en-US" sz="1400" dirty="0" err="1" smtClean="0"/>
              <a:t>Har</a:t>
            </a:r>
            <a:r>
              <a:rPr lang="en-US" sz="1400" dirty="0" smtClean="0"/>
              <a:t> tidligere erfaring fra jobb som servitør </a:t>
            </a:r>
            <a:r>
              <a:rPr lang="en-US" sz="1400" dirty="0" err="1"/>
              <a:t>på</a:t>
            </a:r>
            <a:r>
              <a:rPr lang="en-US" sz="1400" dirty="0"/>
              <a:t> </a:t>
            </a:r>
            <a:r>
              <a:rPr lang="en-US" sz="1400" dirty="0" err="1"/>
              <a:t>en</a:t>
            </a:r>
            <a:r>
              <a:rPr lang="en-US" sz="1400" dirty="0"/>
              <a:t> </a:t>
            </a:r>
            <a:r>
              <a:rPr lang="en-US" sz="1400" dirty="0" err="1"/>
              <a:t>caf</a:t>
            </a:r>
            <a:r>
              <a:rPr lang="nb-NO" sz="1400" dirty="0" smtClean="0"/>
              <a:t>é, og har </a:t>
            </a:r>
            <a:r>
              <a:rPr lang="nb-NO" sz="1400" dirty="0"/>
              <a:t>derfor et stort nettverk i bransjen. </a:t>
            </a:r>
            <a:r>
              <a:rPr lang="nb-NO" sz="1400" dirty="0" err="1"/>
              <a:t>Startet sammen med venner.</a:t>
            </a:r>
            <a:endParaRPr lang="en-US" sz="1400" dirty="0" smtClean="0"/>
          </a:p>
          <a:p>
            <a:r>
              <a:rPr lang="en-US" sz="1400" dirty="0" err="1" smtClean="0"/>
              <a:t>Caféen</a:t>
            </a:r>
            <a:r>
              <a:rPr lang="en-US" sz="1400" dirty="0" smtClean="0"/>
              <a:t> </a:t>
            </a:r>
            <a:r>
              <a:rPr lang="en-US" sz="1400" dirty="0"/>
              <a:t>har ingen ansatte enda, de som var med å starte opp jobber </a:t>
            </a:r>
            <a:r>
              <a:rPr lang="en-US" sz="1400" dirty="0" err="1"/>
              <a:t>i</a:t>
            </a:r>
            <a:r>
              <a:rPr lang="en-US" sz="1400" dirty="0"/>
              <a:t> </a:t>
            </a:r>
            <a:r>
              <a:rPr lang="en-US" sz="1400" dirty="0" err="1" smtClean="0"/>
              <a:t>caféen</a:t>
            </a:r>
            <a:r>
              <a:rPr lang="en-US" sz="1400" dirty="0" smtClean="0"/>
              <a:t> </a:t>
            </a:r>
            <a:r>
              <a:rPr lang="en-US" sz="1400" dirty="0"/>
              <a:t>enn så lenge.</a:t>
            </a:r>
          </a:p>
          <a:p>
            <a:r>
              <a:rPr lang="en-US" sz="1400" dirty="0"/>
              <a:t>Etter råd fra personer i nettverket valgte han å bruke advokat for å søke om bevillinger.</a:t>
            </a:r>
          </a:p>
          <a:p>
            <a:r>
              <a:rPr lang="en-US" sz="1400" dirty="0"/>
              <a:t>Johannes gjør regnskapet selv, ved hjelp av appen Fiken.no</a:t>
            </a:r>
          </a:p>
          <a:p>
            <a:endParaRPr lang="en-US" sz="1400" dirty="0"/>
          </a:p>
          <a:p>
            <a:pPr marL="0" indent="0">
              <a:buNone/>
            </a:pPr>
            <a:r>
              <a:rPr lang="en-US" sz="1600" b="1" dirty="0" err="1"/>
              <a:t>Ønsker</a:t>
            </a:r>
          </a:p>
          <a:p>
            <a:r>
              <a:rPr lang="en-US" sz="1400" dirty="0" err="1"/>
              <a:t>Johannes ønsker seg brukervennlige tjenester som gjør det mulig å klare ting selv. </a:t>
            </a:r>
            <a:r>
              <a:rPr lang="en-US" sz="1400" dirty="0"/>
              <a:t>Han </a:t>
            </a:r>
            <a:r>
              <a:rPr lang="en-US" sz="1400" dirty="0" err="1"/>
              <a:t>synes</a:t>
            </a:r>
            <a:r>
              <a:rPr lang="en-US" sz="1400" dirty="0"/>
              <a:t> at fiken.no </a:t>
            </a:r>
            <a:r>
              <a:rPr lang="en-US" sz="1400" dirty="0" err="1"/>
              <a:t>er</a:t>
            </a:r>
            <a:r>
              <a:rPr lang="en-US" sz="1400" dirty="0"/>
              <a:t> </a:t>
            </a:r>
            <a:r>
              <a:rPr lang="en-US" sz="1400" dirty="0" err="1"/>
              <a:t>en</a:t>
            </a:r>
            <a:r>
              <a:rPr lang="en-US" sz="1400" dirty="0"/>
              <a:t> god </a:t>
            </a:r>
            <a:r>
              <a:rPr lang="en-US" sz="1400" dirty="0" err="1"/>
              <a:t>tjeneste</a:t>
            </a:r>
            <a:r>
              <a:rPr lang="en-US" sz="1400" dirty="0"/>
              <a:t> </a:t>
            </a:r>
            <a:r>
              <a:rPr lang="en-US" sz="1400" dirty="0" err="1"/>
              <a:t>som</a:t>
            </a:r>
            <a:r>
              <a:rPr lang="en-US" sz="1400" dirty="0"/>
              <a:t> </a:t>
            </a:r>
            <a:r>
              <a:rPr lang="en-US" sz="1400" dirty="0" err="1"/>
              <a:t>gjør</a:t>
            </a:r>
            <a:r>
              <a:rPr lang="en-US" sz="1400" dirty="0"/>
              <a:t> </a:t>
            </a:r>
            <a:r>
              <a:rPr lang="en-US" sz="1400" dirty="0" err="1"/>
              <a:t>det</a:t>
            </a:r>
            <a:r>
              <a:rPr lang="en-US" sz="1400" dirty="0"/>
              <a:t> </a:t>
            </a:r>
            <a:r>
              <a:rPr lang="en-US" sz="1400" dirty="0" err="1"/>
              <a:t>mulig</a:t>
            </a:r>
            <a:r>
              <a:rPr lang="en-US" sz="1400" dirty="0"/>
              <a:t> å </a:t>
            </a:r>
            <a:r>
              <a:rPr lang="en-US" sz="1400" dirty="0" err="1"/>
              <a:t>sette</a:t>
            </a:r>
            <a:r>
              <a:rPr lang="en-US" sz="1400" dirty="0"/>
              <a:t> </a:t>
            </a:r>
            <a:r>
              <a:rPr lang="en-US" sz="1400" dirty="0" err="1"/>
              <a:t>seg</a:t>
            </a:r>
            <a:r>
              <a:rPr lang="en-US" sz="1400" dirty="0"/>
              <a:t> inn </a:t>
            </a:r>
            <a:r>
              <a:rPr lang="en-US" sz="1400" dirty="0" err="1"/>
              <a:t>i</a:t>
            </a:r>
            <a:r>
              <a:rPr lang="en-US" sz="1400" dirty="0"/>
              <a:t> </a:t>
            </a:r>
            <a:r>
              <a:rPr lang="en-US" sz="1400" dirty="0" err="1" smtClean="0"/>
              <a:t>det</a:t>
            </a:r>
            <a:r>
              <a:rPr lang="en-US" sz="1400" dirty="0" smtClean="0"/>
              <a:t> </a:t>
            </a:r>
            <a:r>
              <a:rPr lang="en-US" sz="1400" dirty="0" err="1" smtClean="0"/>
              <a:t>som</a:t>
            </a:r>
            <a:r>
              <a:rPr lang="en-US" sz="1400" dirty="0" smtClean="0"/>
              <a:t> </a:t>
            </a:r>
            <a:r>
              <a:rPr lang="en-US" sz="1400" dirty="0" err="1" smtClean="0"/>
              <a:t>har</a:t>
            </a:r>
            <a:r>
              <a:rPr lang="en-US" sz="1400" dirty="0" smtClean="0"/>
              <a:t> med </a:t>
            </a:r>
            <a:r>
              <a:rPr lang="en-US" sz="1400" dirty="0" err="1" smtClean="0"/>
              <a:t>skatt</a:t>
            </a:r>
            <a:r>
              <a:rPr lang="en-US" sz="1400" dirty="0" smtClean="0"/>
              <a:t> å </a:t>
            </a:r>
            <a:r>
              <a:rPr lang="en-US" sz="1400" dirty="0" err="1" smtClean="0"/>
              <a:t>gjøre</a:t>
            </a:r>
            <a:r>
              <a:rPr lang="en-US" sz="1400" dirty="0" smtClean="0"/>
              <a:t>.</a:t>
            </a:r>
            <a:endParaRPr lang="en-US" sz="1400" dirty="0"/>
          </a:p>
          <a:p>
            <a:endParaRPr lang="en-US" sz="1400" dirty="0" err="1"/>
          </a:p>
          <a:p>
            <a:endParaRPr lang="en-US" sz="1400" dirty="0" err="1"/>
          </a:p>
        </p:txBody>
      </p:sp>
      <p:sp>
        <p:nvSpPr>
          <p:cNvPr id="10" name="Rectangle 9"/>
          <p:cNvSpPr/>
          <p:nvPr/>
        </p:nvSpPr>
        <p:spPr>
          <a:xfrm>
            <a:off x="9456967" y="1041855"/>
            <a:ext cx="2436271" cy="738664"/>
          </a:xfrm>
          <a:prstGeom prst="rect">
            <a:avLst/>
          </a:prstGeom>
        </p:spPr>
        <p:txBody>
          <a:bodyPr wrap="square">
            <a:spAutoFit/>
          </a:bodyPr>
          <a:lstStyle/>
          <a:p>
            <a:r>
              <a:rPr lang="en-US" sz="1400" b="1">
                <a:solidFill>
                  <a:schemeClr val="accent1">
                    <a:lumMod val="50000"/>
                  </a:schemeClr>
                </a:solidFill>
              </a:rPr>
              <a:t>«Det koster litt mer å bruke advokat, men da er jeg er på den sikre siden. »</a:t>
            </a:r>
          </a:p>
        </p:txBody>
      </p:sp>
      <p:sp>
        <p:nvSpPr>
          <p:cNvPr id="18" name="Rectangle 17"/>
          <p:cNvSpPr/>
          <p:nvPr/>
        </p:nvSpPr>
        <p:spPr>
          <a:xfrm>
            <a:off x="6937385" y="4469755"/>
            <a:ext cx="4771137" cy="1231106"/>
          </a:xfrm>
          <a:prstGeom prst="rect">
            <a:avLst/>
          </a:prstGeom>
        </p:spPr>
        <p:txBody>
          <a:bodyPr wrap="square">
            <a:spAutoFit/>
          </a:bodyPr>
          <a:lstStyle/>
          <a:p>
            <a:r>
              <a:rPr lang="en-US" sz="1600" b="1" dirty="0"/>
              <a:t>Største utfordring:</a:t>
            </a:r>
          </a:p>
          <a:p>
            <a:endParaRPr lang="en-US" sz="1600" b="1" dirty="0"/>
          </a:p>
          <a:p>
            <a:r>
              <a:rPr lang="en-US" sz="1400" dirty="0"/>
              <a:t>Mattilsynets krav er vanskelige å finne fram til og vanskelige å forstå. Det er ganske rystende siden smilefjessysemet kan "make or break" en bedrift. </a:t>
            </a:r>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val="0"/>
              </a:ext>
            </a:extLst>
          </a:blip>
          <a:srcRect t="15011" b="22429"/>
          <a:stretch/>
        </p:blipFill>
        <p:spPr>
          <a:xfrm rot="20691753">
            <a:off x="6550558" y="1938454"/>
            <a:ext cx="2765183" cy="1681254"/>
          </a:xfrm>
          <a:prstGeom prst="rect">
            <a:avLst/>
          </a:prstGeom>
        </p:spPr>
      </p:pic>
      <p:sp>
        <p:nvSpPr>
          <p:cNvPr id="23" name="Rectangle 22"/>
          <p:cNvSpPr/>
          <p:nvPr/>
        </p:nvSpPr>
        <p:spPr>
          <a:xfrm>
            <a:off x="6842125" y="2498139"/>
            <a:ext cx="2550694" cy="523220"/>
          </a:xfrm>
          <a:prstGeom prst="rect">
            <a:avLst/>
          </a:prstGeom>
        </p:spPr>
        <p:txBody>
          <a:bodyPr wrap="square">
            <a:spAutoFit/>
          </a:bodyPr>
          <a:lstStyle/>
          <a:p>
            <a:r>
              <a:rPr lang="en-US" sz="1400" b="1" dirty="0" smtClean="0">
                <a:solidFill>
                  <a:schemeClr val="accent1">
                    <a:lumMod val="50000"/>
                  </a:schemeClr>
                </a:solidFill>
              </a:rPr>
              <a:t>“</a:t>
            </a:r>
            <a:r>
              <a:rPr lang="en-US" sz="1400" b="1" dirty="0" err="1" smtClean="0">
                <a:solidFill>
                  <a:schemeClr val="accent1">
                    <a:lumMod val="50000"/>
                  </a:schemeClr>
                </a:solidFill>
              </a:rPr>
              <a:t>Uten</a:t>
            </a:r>
            <a:r>
              <a:rPr lang="en-US" sz="1400" b="1" dirty="0" smtClean="0">
                <a:solidFill>
                  <a:schemeClr val="accent1">
                    <a:lumMod val="50000"/>
                  </a:schemeClr>
                </a:solidFill>
              </a:rPr>
              <a:t> </a:t>
            </a:r>
            <a:r>
              <a:rPr lang="en-US" sz="1400" b="1" dirty="0">
                <a:solidFill>
                  <a:schemeClr val="accent1">
                    <a:lumMod val="50000"/>
                  </a:schemeClr>
                </a:solidFill>
              </a:rPr>
              <a:t>"fiken.no" </a:t>
            </a:r>
            <a:r>
              <a:rPr lang="en-US" sz="1400" b="1" dirty="0" err="1">
                <a:solidFill>
                  <a:schemeClr val="accent1">
                    <a:lumMod val="50000"/>
                  </a:schemeClr>
                </a:solidFill>
              </a:rPr>
              <a:t>ville</a:t>
            </a:r>
            <a:r>
              <a:rPr lang="en-US" sz="1400" b="1" dirty="0">
                <a:solidFill>
                  <a:schemeClr val="accent1">
                    <a:lumMod val="50000"/>
                  </a:schemeClr>
                </a:solidFill>
              </a:rPr>
              <a:t> vi </a:t>
            </a:r>
            <a:r>
              <a:rPr lang="en-US" sz="1400" b="1" dirty="0" err="1">
                <a:solidFill>
                  <a:schemeClr val="accent1">
                    <a:lumMod val="50000"/>
                  </a:schemeClr>
                </a:solidFill>
              </a:rPr>
              <a:t>ikke</a:t>
            </a:r>
            <a:r>
              <a:rPr lang="en-US" sz="1400" b="1" dirty="0">
                <a:solidFill>
                  <a:schemeClr val="accent1">
                    <a:lumMod val="50000"/>
                  </a:schemeClr>
                </a:solidFill>
              </a:rPr>
              <a:t> </a:t>
            </a:r>
            <a:r>
              <a:rPr lang="en-US" sz="1400" b="1" dirty="0" err="1">
                <a:solidFill>
                  <a:schemeClr val="accent1">
                    <a:lumMod val="50000"/>
                  </a:schemeClr>
                </a:solidFill>
              </a:rPr>
              <a:t>eksistert</a:t>
            </a:r>
            <a:r>
              <a:rPr lang="en-US" sz="1400" b="1" dirty="0">
                <a:solidFill>
                  <a:schemeClr val="accent1">
                    <a:lumMod val="50000"/>
                  </a:schemeClr>
                </a:solidFill>
              </a:rPr>
              <a:t>, </a:t>
            </a:r>
            <a:r>
              <a:rPr lang="en-US" sz="1400" b="1" dirty="0" err="1">
                <a:solidFill>
                  <a:schemeClr val="accent1">
                    <a:lumMod val="50000"/>
                  </a:schemeClr>
                </a:solidFill>
              </a:rPr>
              <a:t>eller</a:t>
            </a:r>
            <a:r>
              <a:rPr lang="en-US" sz="1400" b="1" dirty="0">
                <a:solidFill>
                  <a:schemeClr val="accent1">
                    <a:lumMod val="50000"/>
                  </a:schemeClr>
                </a:solidFill>
              </a:rPr>
              <a:t> </a:t>
            </a:r>
            <a:r>
              <a:rPr lang="en-US" sz="1400" b="1" dirty="0" err="1">
                <a:solidFill>
                  <a:schemeClr val="accent1">
                    <a:lumMod val="50000"/>
                  </a:schemeClr>
                </a:solidFill>
              </a:rPr>
              <a:t>betalt</a:t>
            </a:r>
            <a:r>
              <a:rPr lang="en-US" sz="1400" b="1" dirty="0">
                <a:solidFill>
                  <a:schemeClr val="accent1">
                    <a:lumMod val="50000"/>
                  </a:schemeClr>
                </a:solidFill>
              </a:rPr>
              <a:t> </a:t>
            </a:r>
            <a:r>
              <a:rPr lang="en-US" sz="1400" b="1" dirty="0" err="1">
                <a:solidFill>
                  <a:schemeClr val="accent1">
                    <a:lumMod val="50000"/>
                  </a:schemeClr>
                </a:solidFill>
              </a:rPr>
              <a:t>skatt</a:t>
            </a:r>
            <a:r>
              <a:rPr lang="en-US" sz="1400" b="1" dirty="0" smtClean="0">
                <a:solidFill>
                  <a:schemeClr val="accent1">
                    <a:lumMod val="50000"/>
                  </a:schemeClr>
                </a:solidFill>
              </a:rPr>
              <a:t>!”</a:t>
            </a:r>
            <a:endParaRPr lang="en-US" sz="1400" b="1" dirty="0">
              <a:solidFill>
                <a:schemeClr val="accent1">
                  <a:lumMod val="50000"/>
                </a:schemeClr>
              </a:soli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1263" y="4035721"/>
            <a:ext cx="397976" cy="38982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9320" y="2474930"/>
            <a:ext cx="2951566" cy="2273694"/>
          </a:xfrm>
          <a:prstGeom prst="rect">
            <a:avLst/>
          </a:prstGeom>
        </p:spPr>
      </p:pic>
      <p:sp>
        <p:nvSpPr>
          <p:cNvPr id="20" name="Rectangle 19"/>
          <p:cNvSpPr/>
          <p:nvPr/>
        </p:nvSpPr>
        <p:spPr>
          <a:xfrm>
            <a:off x="9373360" y="3236363"/>
            <a:ext cx="2777526" cy="738664"/>
          </a:xfrm>
          <a:prstGeom prst="rect">
            <a:avLst/>
          </a:prstGeom>
        </p:spPr>
        <p:txBody>
          <a:bodyPr wrap="square">
            <a:spAutoFit/>
          </a:bodyPr>
          <a:lstStyle/>
          <a:p>
            <a:r>
              <a:rPr lang="en-US" sz="1400" b="1" dirty="0" smtClean="0">
                <a:solidFill>
                  <a:schemeClr val="accent1">
                    <a:lumMod val="50000"/>
                  </a:schemeClr>
                </a:solidFill>
              </a:rPr>
              <a:t>“</a:t>
            </a:r>
            <a:r>
              <a:rPr lang="en-US" sz="1400" b="1" dirty="0" err="1" smtClean="0">
                <a:solidFill>
                  <a:schemeClr val="accent1">
                    <a:lumMod val="50000"/>
                  </a:schemeClr>
                </a:solidFill>
              </a:rPr>
              <a:t>Det</a:t>
            </a:r>
            <a:r>
              <a:rPr lang="en-US" sz="1400" b="1" dirty="0" smtClean="0">
                <a:solidFill>
                  <a:schemeClr val="accent1">
                    <a:lumMod val="50000"/>
                  </a:schemeClr>
                </a:solidFill>
              </a:rPr>
              <a:t> </a:t>
            </a:r>
            <a:r>
              <a:rPr lang="en-US" sz="1400" b="1" dirty="0" err="1">
                <a:solidFill>
                  <a:schemeClr val="accent1">
                    <a:lumMod val="50000"/>
                  </a:schemeClr>
                </a:solidFill>
              </a:rPr>
              <a:t>finnes</a:t>
            </a:r>
            <a:r>
              <a:rPr lang="en-US" sz="1400" b="1" dirty="0">
                <a:solidFill>
                  <a:schemeClr val="accent1">
                    <a:lumMod val="50000"/>
                  </a:schemeClr>
                </a:solidFill>
              </a:rPr>
              <a:t> </a:t>
            </a:r>
            <a:r>
              <a:rPr lang="en-US" sz="1400" b="1" dirty="0" err="1">
                <a:solidFill>
                  <a:schemeClr val="accent1">
                    <a:lumMod val="50000"/>
                  </a:schemeClr>
                </a:solidFill>
              </a:rPr>
              <a:t>ingen</a:t>
            </a:r>
            <a:r>
              <a:rPr lang="en-US" sz="1400" b="1" dirty="0">
                <a:solidFill>
                  <a:schemeClr val="accent1">
                    <a:lumMod val="50000"/>
                  </a:schemeClr>
                </a:solidFill>
              </a:rPr>
              <a:t> </a:t>
            </a:r>
            <a:r>
              <a:rPr lang="en-US" sz="1400" b="1" dirty="0" err="1">
                <a:solidFill>
                  <a:schemeClr val="accent1">
                    <a:lumMod val="50000"/>
                  </a:schemeClr>
                </a:solidFill>
              </a:rPr>
              <a:t>oppfølging</a:t>
            </a:r>
            <a:r>
              <a:rPr lang="en-US" sz="1400" b="1" dirty="0">
                <a:solidFill>
                  <a:schemeClr val="accent1">
                    <a:lumMod val="50000"/>
                  </a:schemeClr>
                </a:solidFill>
              </a:rPr>
              <a:t> </a:t>
            </a:r>
            <a:r>
              <a:rPr lang="en-US" sz="1400" b="1" dirty="0" err="1">
                <a:solidFill>
                  <a:schemeClr val="accent1">
                    <a:lumMod val="50000"/>
                  </a:schemeClr>
                </a:solidFill>
              </a:rPr>
              <a:t>fra</a:t>
            </a:r>
            <a:r>
              <a:rPr lang="en-US" sz="1400" b="1" dirty="0">
                <a:solidFill>
                  <a:schemeClr val="accent1">
                    <a:lumMod val="50000"/>
                  </a:schemeClr>
                </a:solidFill>
              </a:rPr>
              <a:t> </a:t>
            </a:r>
            <a:r>
              <a:rPr lang="en-US" sz="1400" b="1" dirty="0" err="1">
                <a:solidFill>
                  <a:schemeClr val="accent1">
                    <a:lumMod val="50000"/>
                  </a:schemeClr>
                </a:solidFill>
              </a:rPr>
              <a:t>det</a:t>
            </a:r>
            <a:r>
              <a:rPr lang="en-US" sz="1400" b="1" dirty="0">
                <a:solidFill>
                  <a:schemeClr val="accent1">
                    <a:lumMod val="50000"/>
                  </a:schemeClr>
                </a:solidFill>
              </a:rPr>
              <a:t> </a:t>
            </a:r>
            <a:r>
              <a:rPr lang="en-US" sz="1400" b="1" dirty="0" err="1">
                <a:solidFill>
                  <a:schemeClr val="accent1">
                    <a:lumMod val="50000"/>
                  </a:schemeClr>
                </a:solidFill>
              </a:rPr>
              <a:t>offentlige</a:t>
            </a:r>
            <a:r>
              <a:rPr lang="en-US" sz="1400" b="1" dirty="0">
                <a:solidFill>
                  <a:schemeClr val="accent1">
                    <a:lumMod val="50000"/>
                  </a:schemeClr>
                </a:solidFill>
              </a:rPr>
              <a:t>. </a:t>
            </a:r>
            <a:r>
              <a:rPr lang="nb-NO" sz="1400" b="1" dirty="0">
                <a:solidFill>
                  <a:schemeClr val="accent1">
                    <a:lumMod val="50000"/>
                  </a:schemeClr>
                </a:solidFill>
              </a:rPr>
              <a:t>D</a:t>
            </a:r>
            <a:r>
              <a:rPr lang="en-US" sz="1400" b="1" dirty="0">
                <a:solidFill>
                  <a:schemeClr val="accent1">
                    <a:lumMod val="50000"/>
                  </a:schemeClr>
                </a:solidFill>
              </a:rPr>
              <a:t>et </a:t>
            </a:r>
            <a:r>
              <a:rPr lang="en-US" sz="1400" b="1" dirty="0" err="1">
                <a:solidFill>
                  <a:schemeClr val="accent1">
                    <a:lumMod val="50000"/>
                  </a:schemeClr>
                </a:solidFill>
              </a:rPr>
              <a:t>burde</a:t>
            </a:r>
            <a:r>
              <a:rPr lang="en-US" sz="1400" b="1" dirty="0">
                <a:solidFill>
                  <a:schemeClr val="accent1">
                    <a:lumMod val="50000"/>
                  </a:schemeClr>
                </a:solidFill>
              </a:rPr>
              <a:t> </a:t>
            </a:r>
            <a:r>
              <a:rPr lang="en-US" sz="1400" b="1" dirty="0" err="1">
                <a:solidFill>
                  <a:schemeClr val="accent1">
                    <a:lumMod val="50000"/>
                  </a:schemeClr>
                </a:solidFill>
              </a:rPr>
              <a:t>være</a:t>
            </a:r>
            <a:r>
              <a:rPr lang="en-US" sz="1400" b="1" dirty="0">
                <a:solidFill>
                  <a:schemeClr val="accent1">
                    <a:lumMod val="50000"/>
                  </a:schemeClr>
                </a:solidFill>
              </a:rPr>
              <a:t> </a:t>
            </a:r>
            <a:r>
              <a:rPr lang="en-US" sz="1400" b="1" dirty="0" err="1">
                <a:solidFill>
                  <a:schemeClr val="accent1">
                    <a:lumMod val="50000"/>
                  </a:schemeClr>
                </a:solidFill>
              </a:rPr>
              <a:t>enklere</a:t>
            </a:r>
            <a:r>
              <a:rPr lang="en-US" sz="1400" b="1" dirty="0">
                <a:solidFill>
                  <a:schemeClr val="accent1">
                    <a:lumMod val="50000"/>
                  </a:schemeClr>
                </a:solidFill>
              </a:rPr>
              <a:t> å </a:t>
            </a:r>
            <a:r>
              <a:rPr lang="en-US" sz="1400" b="1" dirty="0" err="1" smtClean="0">
                <a:solidFill>
                  <a:schemeClr val="accent1">
                    <a:lumMod val="50000"/>
                  </a:schemeClr>
                </a:solidFill>
              </a:rPr>
              <a:t>kommunisere</a:t>
            </a:r>
            <a:r>
              <a:rPr lang="en-US" sz="1400" b="1" dirty="0" smtClean="0">
                <a:solidFill>
                  <a:schemeClr val="accent1">
                    <a:lumMod val="50000"/>
                  </a:schemeClr>
                </a:solidFill>
              </a:rPr>
              <a:t>”</a:t>
            </a:r>
            <a:endParaRPr lang="en-US" sz="1400" b="1" dirty="0">
              <a:solidFill>
                <a:schemeClr val="accent1">
                  <a:lumMod val="50000"/>
                </a:schemeClr>
              </a:solidFill>
            </a:endParaRPr>
          </a:p>
        </p:txBody>
      </p:sp>
      <p:sp>
        <p:nvSpPr>
          <p:cNvPr id="7" name="Rectangle 6"/>
          <p:cNvSpPr/>
          <p:nvPr/>
        </p:nvSpPr>
        <p:spPr>
          <a:xfrm>
            <a:off x="0" y="6655011"/>
            <a:ext cx="6096000" cy="215444"/>
          </a:xfrm>
          <a:prstGeom prst="rect">
            <a:avLst/>
          </a:prstGeom>
        </p:spPr>
        <p:txBody>
          <a:bodyPr>
            <a:spAutoFit/>
          </a:bodyPr>
          <a:lstStyle/>
          <a:p>
            <a:r>
              <a:rPr lang="en-US" sz="800" dirty="0" err="1"/>
              <a:t>Bilde</a:t>
            </a:r>
            <a:r>
              <a:rPr lang="en-US" sz="800" dirty="0"/>
              <a:t>: http://www.godt.no/#!/artikkel/23812208/oslo-kafe-gjoer-suksess-med-sandwicher-og-salater</a:t>
            </a:r>
          </a:p>
        </p:txBody>
      </p:sp>
      <p:pic>
        <p:nvPicPr>
          <p:cNvPr id="21" name="Picture 20"/>
          <p:cNvPicPr>
            <a:picLocks/>
          </p:cNvPicPr>
          <p:nvPr/>
        </p:nvPicPr>
        <p:blipFill rotWithShape="1">
          <a:blip r:embed="rId5"/>
          <a:srcRect l="25513" r="38078" b="35307"/>
          <a:stretch/>
        </p:blipFill>
        <p:spPr>
          <a:xfrm>
            <a:off x="408040" y="459404"/>
            <a:ext cx="1476000" cy="1476000"/>
          </a:xfrm>
          <a:prstGeom prst="ellipse">
            <a:avLst/>
          </a:prstGeom>
        </p:spPr>
      </p:pic>
      <p:sp>
        <p:nvSpPr>
          <p:cNvPr id="16" name="Title 1"/>
          <p:cNvSpPr txBox="1">
            <a:spLocks/>
          </p:cNvSpPr>
          <p:nvPr/>
        </p:nvSpPr>
        <p:spPr>
          <a:xfrm>
            <a:off x="2151405" y="462446"/>
            <a:ext cx="4170172" cy="147820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b="0" i="0" kern="1200">
                <a:solidFill>
                  <a:srgbClr val="009051"/>
                </a:solidFill>
                <a:latin typeface="Calibri Light" charset="0"/>
                <a:ea typeface="Calibri Light" charset="0"/>
                <a:cs typeface="Calibri Light" charset="0"/>
              </a:defRPr>
            </a:lvl1pPr>
          </a:lstStyle>
          <a:p>
            <a:r>
              <a:rPr lang="nb-NO" sz="3600" dirty="0" smtClean="0">
                <a:solidFill>
                  <a:schemeClr val="accent1">
                    <a:lumMod val="50000"/>
                  </a:schemeClr>
                </a:solidFill>
              </a:rPr>
              <a:t>Johannes</a:t>
            </a:r>
          </a:p>
          <a:p>
            <a:endParaRPr lang="nb-NO" sz="1600" dirty="0" smtClean="0">
              <a:solidFill>
                <a:schemeClr val="accent1">
                  <a:lumMod val="50000"/>
                </a:schemeClr>
              </a:solidFill>
            </a:endParaRPr>
          </a:p>
          <a:p>
            <a:r>
              <a:rPr lang="nb-NO" sz="1600" b="1" dirty="0" smtClean="0">
                <a:solidFill>
                  <a:schemeClr val="accent1">
                    <a:lumMod val="50000"/>
                  </a:schemeClr>
                </a:solidFill>
              </a:rPr>
              <a:t>Konsept</a:t>
            </a:r>
            <a:r>
              <a:rPr lang="nb-NO" sz="1600" dirty="0" smtClean="0">
                <a:solidFill>
                  <a:schemeClr val="accent1">
                    <a:lumMod val="50000"/>
                  </a:schemeClr>
                </a:solidFill>
              </a:rPr>
              <a:t>: Lager og serverer lunsj, middag og bakevarer. Har god kaffe, øl og vin </a:t>
            </a:r>
          </a:p>
          <a:p>
            <a:r>
              <a:rPr lang="nb-NO" sz="1600" b="1" dirty="0" smtClean="0">
                <a:solidFill>
                  <a:schemeClr val="accent1">
                    <a:lumMod val="50000"/>
                  </a:schemeClr>
                </a:solidFill>
              </a:rPr>
              <a:t>Hvor</a:t>
            </a:r>
            <a:r>
              <a:rPr lang="nb-NO" sz="1600" dirty="0" smtClean="0">
                <a:solidFill>
                  <a:schemeClr val="accent1">
                    <a:lumMod val="50000"/>
                  </a:schemeClr>
                </a:solidFill>
              </a:rPr>
              <a:t>: Oslo</a:t>
            </a:r>
          </a:p>
          <a:p>
            <a:r>
              <a:rPr lang="nb-NO" sz="1600" b="1" dirty="0" smtClean="0">
                <a:solidFill>
                  <a:schemeClr val="accent1">
                    <a:lumMod val="50000"/>
                  </a:schemeClr>
                </a:solidFill>
              </a:rPr>
              <a:t>Rolle</a:t>
            </a:r>
            <a:r>
              <a:rPr lang="nb-NO" sz="1600" dirty="0" smtClean="0">
                <a:solidFill>
                  <a:schemeClr val="accent1">
                    <a:lumMod val="50000"/>
                  </a:schemeClr>
                </a:solidFill>
              </a:rPr>
              <a:t>: Daglig leder, jobber mest på kjøkkenet</a:t>
            </a:r>
          </a:p>
          <a:p>
            <a:r>
              <a:rPr lang="nb-NO" sz="1600" b="1" dirty="0" smtClean="0">
                <a:solidFill>
                  <a:schemeClr val="accent1">
                    <a:lumMod val="50000"/>
                  </a:schemeClr>
                </a:solidFill>
              </a:rPr>
              <a:t>Mentalitet</a:t>
            </a:r>
            <a:r>
              <a:rPr lang="nb-NO" sz="1600" dirty="0" smtClean="0">
                <a:solidFill>
                  <a:schemeClr val="accent1">
                    <a:lumMod val="50000"/>
                  </a:schemeClr>
                </a:solidFill>
              </a:rPr>
              <a:t>: Opptatt av å klare ting selv, det burde ikke være så vanskelig, lær av og lytt til folk med erfaring</a:t>
            </a:r>
            <a:endParaRPr lang="nb-NO" sz="1600" dirty="0">
              <a:solidFill>
                <a:schemeClr val="accent1">
                  <a:lumMod val="50000"/>
                </a:schemeClr>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1884" y="328571"/>
            <a:ext cx="2951567" cy="2269517"/>
          </a:xfrm>
          <a:prstGeom prst="rect">
            <a:avLst/>
          </a:prstGeom>
        </p:spPr>
      </p:pic>
      <p:sp>
        <p:nvSpPr>
          <p:cNvPr id="2" name="Slide Number Placeholder 1"/>
          <p:cNvSpPr>
            <a:spLocks noGrp="1"/>
          </p:cNvSpPr>
          <p:nvPr>
            <p:ph type="sldNum" sz="quarter" idx="12"/>
          </p:nvPr>
        </p:nvSpPr>
        <p:spPr/>
        <p:txBody>
          <a:bodyPr/>
          <a:lstStyle/>
          <a:p>
            <a:fld id="{E25817A3-2867-4632-BDF6-533F100CE7B0}" type="slidenum">
              <a:rPr lang="en-US" smtClean="0"/>
              <a:t>10</a:t>
            </a:fld>
            <a:endParaRPr lang="en-US"/>
          </a:p>
        </p:txBody>
      </p:sp>
    </p:spTree>
    <p:extLst>
      <p:ext uri="{BB962C8B-B14F-4D97-AF65-F5344CB8AC3E}">
        <p14:creationId xmlns:p14="http://schemas.microsoft.com/office/powerpoint/2010/main" val="268725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624" y="1078859"/>
            <a:ext cx="3977640" cy="1325563"/>
          </a:xfrm>
        </p:spPr>
        <p:txBody>
          <a:bodyPr>
            <a:normAutofit/>
          </a:bodyPr>
          <a:lstStyle/>
          <a:p>
            <a:pPr algn="ctr"/>
            <a:r>
              <a:rPr lang="nb-NO" sz="2200" b="1" dirty="0">
                <a:solidFill>
                  <a:schemeClr val="accent5">
                    <a:lumMod val="50000"/>
                  </a:schemeClr>
                </a:solidFill>
                <a:latin typeface="+mn-lt"/>
                <a:ea typeface="+mn-ea"/>
                <a:cs typeface="+mn-cs"/>
              </a:rPr>
              <a:t>Hva er en brukerreise?</a:t>
            </a:r>
          </a:p>
        </p:txBody>
      </p:sp>
      <p:sp>
        <p:nvSpPr>
          <p:cNvPr id="3" name="Content Placeholder 2"/>
          <p:cNvSpPr>
            <a:spLocks noGrp="1"/>
          </p:cNvSpPr>
          <p:nvPr>
            <p:ph idx="1"/>
          </p:nvPr>
        </p:nvSpPr>
        <p:spPr>
          <a:xfrm>
            <a:off x="533401" y="2401888"/>
            <a:ext cx="5156199" cy="4351338"/>
          </a:xfrm>
        </p:spPr>
        <p:txBody>
          <a:bodyPr>
            <a:normAutofit/>
          </a:bodyPr>
          <a:lstStyle/>
          <a:p>
            <a:r>
              <a:rPr lang="nb-NO" sz="1800" dirty="0" smtClean="0"/>
              <a:t>En brukerreise er en visualisering av tjenesten over tid og på tvers av kontaktpunkter.</a:t>
            </a:r>
          </a:p>
          <a:p>
            <a:r>
              <a:rPr lang="nb-NO" sz="1800" dirty="0" smtClean="0"/>
              <a:t>En brukerreise er en kartleggingsmetode der vi ser på hvordan kundene treffer tjenesten, og hvordan opplevelsen av dette er.</a:t>
            </a:r>
            <a:endParaRPr lang="nb-NO" sz="1800" dirty="0"/>
          </a:p>
          <a:p>
            <a:r>
              <a:rPr lang="nb-NO" sz="1800" dirty="0" smtClean="0"/>
              <a:t>Det er viktig å huske på at lovverk er styrende for brukerreisen.</a:t>
            </a:r>
            <a:endParaRPr lang="nb-NO" sz="1800" dirty="0"/>
          </a:p>
        </p:txBody>
      </p:sp>
      <p:sp>
        <p:nvSpPr>
          <p:cNvPr id="5" name="Rectangle 4"/>
          <p:cNvSpPr/>
          <p:nvPr/>
        </p:nvSpPr>
        <p:spPr>
          <a:xfrm>
            <a:off x="134224" y="21765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200" b="1" dirty="0" smtClean="0">
                <a:solidFill>
                  <a:schemeClr val="accent5">
                    <a:lumMod val="50000"/>
                  </a:schemeClr>
                </a:solidFill>
              </a:rPr>
              <a:t>BRUKERREISER</a:t>
            </a:r>
            <a:endParaRPr lang="nb-NO" sz="2200" b="1" dirty="0">
              <a:solidFill>
                <a:schemeClr val="accent5">
                  <a:lumMod val="50000"/>
                </a:schemeClr>
              </a:solidFill>
            </a:endParaRPr>
          </a:p>
        </p:txBody>
      </p:sp>
      <p:sp>
        <p:nvSpPr>
          <p:cNvPr id="7" name="Content Placeholder 2"/>
          <p:cNvSpPr txBox="1">
            <a:spLocks/>
          </p:cNvSpPr>
          <p:nvPr/>
        </p:nvSpPr>
        <p:spPr>
          <a:xfrm>
            <a:off x="6410960" y="2401889"/>
            <a:ext cx="56356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800" dirty="0" smtClean="0"/>
              <a:t>Se helheten i dagens tjeneste </a:t>
            </a:r>
          </a:p>
          <a:p>
            <a:pPr marL="685800" lvl="2">
              <a:spcBef>
                <a:spcPts val="1000"/>
              </a:spcBef>
            </a:pPr>
            <a:r>
              <a:rPr lang="nb-NO" sz="1400" dirty="0" smtClean="0"/>
              <a:t>Hvordan den oppleves for sluttbrukeren (etablerer)</a:t>
            </a:r>
          </a:p>
          <a:p>
            <a:pPr marL="685800" lvl="2">
              <a:spcBef>
                <a:spcPts val="1000"/>
              </a:spcBef>
            </a:pPr>
            <a:r>
              <a:rPr lang="nb-NO" sz="1400" dirty="0" smtClean="0"/>
              <a:t>Oversikt over alle involverte aktører</a:t>
            </a:r>
          </a:p>
          <a:p>
            <a:pPr marL="685800" lvl="2">
              <a:spcBef>
                <a:spcPts val="1000"/>
              </a:spcBef>
            </a:pPr>
            <a:r>
              <a:rPr lang="nb-NO" sz="1400" dirty="0" smtClean="0"/>
              <a:t>Oversikt over hvordan prosesser henger sammen</a:t>
            </a:r>
            <a:br>
              <a:rPr lang="nb-NO" sz="1400" dirty="0" smtClean="0"/>
            </a:br>
            <a:endParaRPr lang="nb-NO" sz="1400" dirty="0" smtClean="0"/>
          </a:p>
          <a:p>
            <a:r>
              <a:rPr lang="nb-NO" sz="1800" dirty="0" smtClean="0"/>
              <a:t>Identifisere utfordringer, gap og muligheter, og sammenhengen mellom disse.</a:t>
            </a:r>
          </a:p>
          <a:p>
            <a:r>
              <a:rPr lang="nb-NO" sz="1800" dirty="0" smtClean="0"/>
              <a:t>Bruke den som er et underlag for å definere nye tjenester</a:t>
            </a:r>
            <a:endParaRPr lang="nb-NO" dirty="0"/>
          </a:p>
        </p:txBody>
      </p:sp>
      <p:sp>
        <p:nvSpPr>
          <p:cNvPr id="8" name="Title 1"/>
          <p:cNvSpPr txBox="1">
            <a:spLocks/>
          </p:cNvSpPr>
          <p:nvPr/>
        </p:nvSpPr>
        <p:spPr>
          <a:xfrm>
            <a:off x="6410960" y="1078859"/>
            <a:ext cx="4648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2200" b="1" dirty="0" smtClean="0">
                <a:solidFill>
                  <a:schemeClr val="accent5">
                    <a:lumMod val="50000"/>
                  </a:schemeClr>
                </a:solidFill>
                <a:latin typeface="+mn-lt"/>
                <a:ea typeface="+mn-ea"/>
                <a:cs typeface="+mn-cs"/>
              </a:rPr>
              <a:t>Hva er en formålet med brukerreisen?</a:t>
            </a:r>
            <a:endParaRPr lang="nb-NO" sz="2200" b="1" dirty="0">
              <a:solidFill>
                <a:schemeClr val="accent5">
                  <a:lumMod val="50000"/>
                </a:schemeClr>
              </a:solidFill>
              <a:latin typeface="+mn-lt"/>
              <a:ea typeface="+mn-ea"/>
              <a:cs typeface="+mn-cs"/>
            </a:endParaRPr>
          </a:p>
        </p:txBody>
      </p:sp>
    </p:spTree>
    <p:extLst>
      <p:ext uri="{BB962C8B-B14F-4D97-AF65-F5344CB8AC3E}">
        <p14:creationId xmlns:p14="http://schemas.microsoft.com/office/powerpoint/2010/main" val="2750504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entagon 7"/>
          <p:cNvSpPr/>
          <p:nvPr/>
        </p:nvSpPr>
        <p:spPr>
          <a:xfrm>
            <a:off x="4517323" y="3150595"/>
            <a:ext cx="2921354" cy="747346"/>
          </a:xfrm>
          <a:prstGeom prst="homePlate">
            <a:avLst/>
          </a:prstGeom>
          <a:noFill/>
          <a:ln w="5715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rgbClr val="44546A"/>
                </a:solidFill>
              </a:rPr>
              <a:t>I drift (hendelsesstyrt)</a:t>
            </a:r>
            <a:endParaRPr lang="nb-NO" b="1" dirty="0">
              <a:solidFill>
                <a:srgbClr val="44546A"/>
              </a:solidFill>
            </a:endParaRPr>
          </a:p>
        </p:txBody>
      </p:sp>
      <p:sp>
        <p:nvSpPr>
          <p:cNvPr id="4" name="Pentagon 3"/>
          <p:cNvSpPr/>
          <p:nvPr/>
        </p:nvSpPr>
        <p:spPr>
          <a:xfrm>
            <a:off x="1791565" y="3150595"/>
            <a:ext cx="2574308" cy="747346"/>
          </a:xfrm>
          <a:prstGeom prst="homePlate">
            <a:avLst/>
          </a:prstGeom>
          <a:noFill/>
          <a:ln w="5715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rgbClr val="44546A"/>
                </a:solidFill>
              </a:rPr>
              <a:t>Etablere bedrift</a:t>
            </a:r>
            <a:endParaRPr lang="nb-NO" b="1" dirty="0">
              <a:solidFill>
                <a:srgbClr val="44546A"/>
              </a:solidFill>
            </a:endParaRPr>
          </a:p>
        </p:txBody>
      </p:sp>
      <p:sp>
        <p:nvSpPr>
          <p:cNvPr id="5" name="Pentagon 4"/>
          <p:cNvSpPr/>
          <p:nvPr/>
        </p:nvSpPr>
        <p:spPr>
          <a:xfrm>
            <a:off x="223275" y="3150595"/>
            <a:ext cx="1416840" cy="747346"/>
          </a:xfrm>
          <a:prstGeom prst="homePlate">
            <a:avLst/>
          </a:prstGeom>
          <a:noFill/>
          <a:ln w="5715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rgbClr val="44546A"/>
                </a:solidFill>
              </a:rPr>
              <a:t>Før</a:t>
            </a:r>
            <a:endParaRPr lang="nb-NO" b="1" dirty="0">
              <a:solidFill>
                <a:srgbClr val="44546A"/>
              </a:solidFill>
            </a:endParaRPr>
          </a:p>
        </p:txBody>
      </p:sp>
      <p:sp>
        <p:nvSpPr>
          <p:cNvPr id="32" name="Pentagon 31"/>
          <p:cNvSpPr/>
          <p:nvPr/>
        </p:nvSpPr>
        <p:spPr>
          <a:xfrm>
            <a:off x="7590127" y="3155120"/>
            <a:ext cx="4428531" cy="747346"/>
          </a:xfrm>
          <a:prstGeom prst="homePlate">
            <a:avLst/>
          </a:prstGeom>
          <a:noFill/>
          <a:ln w="5715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dirty="0" smtClean="0">
                <a:solidFill>
                  <a:srgbClr val="44546A"/>
                </a:solidFill>
              </a:rPr>
              <a:t>Første syklus (plikt- og datostyrte rutiner)</a:t>
            </a:r>
            <a:endParaRPr lang="nb-NO" b="1" dirty="0">
              <a:solidFill>
                <a:srgbClr val="44546A"/>
              </a:solidFill>
            </a:endParaRPr>
          </a:p>
        </p:txBody>
      </p:sp>
      <p:sp>
        <p:nvSpPr>
          <p:cNvPr id="10" name="Title 1"/>
          <p:cNvSpPr>
            <a:spLocks noGrp="1"/>
          </p:cNvSpPr>
          <p:nvPr>
            <p:ph type="title"/>
          </p:nvPr>
        </p:nvSpPr>
        <p:spPr>
          <a:xfrm>
            <a:off x="223275" y="365127"/>
            <a:ext cx="10515600" cy="1325563"/>
          </a:xfrm>
        </p:spPr>
        <p:txBody>
          <a:bodyPr>
            <a:normAutofit/>
          </a:bodyPr>
          <a:lstStyle/>
          <a:p>
            <a:r>
              <a:rPr lang="nb-NO" sz="2200" b="1" dirty="0">
                <a:solidFill>
                  <a:schemeClr val="accent5">
                    <a:lumMod val="50000"/>
                  </a:schemeClr>
                </a:solidFill>
                <a:latin typeface="+mn-lt"/>
                <a:ea typeface="+mn-ea"/>
                <a:cs typeface="+mn-cs"/>
              </a:rPr>
              <a:t>Fasene i brukerreisen «Ny bedrift»</a:t>
            </a:r>
          </a:p>
        </p:txBody>
      </p:sp>
    </p:spTree>
    <p:extLst>
      <p:ext uri="{BB962C8B-B14F-4D97-AF65-F5344CB8AC3E}">
        <p14:creationId xmlns:p14="http://schemas.microsoft.com/office/powerpoint/2010/main" val="3109781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a:off x="9101138" y="5146523"/>
            <a:ext cx="2543176"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solidFill>
                  <a:schemeClr val="bg1"/>
                </a:solidFill>
              </a:rPr>
              <a:t>Årlige rutiner </a:t>
            </a:r>
          </a:p>
          <a:p>
            <a:pPr algn="ctr"/>
            <a:r>
              <a:rPr lang="nb-NO" sz="1600" dirty="0" smtClean="0">
                <a:solidFill>
                  <a:schemeClr val="bg1"/>
                </a:solidFill>
              </a:rPr>
              <a:t>og kontroller</a:t>
            </a:r>
            <a:endParaRPr lang="nb-NO" sz="1600" dirty="0">
              <a:solidFill>
                <a:schemeClr val="bg1"/>
              </a:solidFill>
            </a:endParaRPr>
          </a:p>
        </p:txBody>
      </p:sp>
      <p:sp>
        <p:nvSpPr>
          <p:cNvPr id="13" name="Pentagon 12"/>
          <p:cNvSpPr/>
          <p:nvPr/>
        </p:nvSpPr>
        <p:spPr>
          <a:xfrm>
            <a:off x="9101138" y="3551410"/>
            <a:ext cx="254317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solidFill>
                  <a:schemeClr val="bg1"/>
                </a:solidFill>
              </a:rPr>
              <a:t>       Ansettelser</a:t>
            </a:r>
            <a:endParaRPr lang="nb-NO" sz="1600" dirty="0">
              <a:solidFill>
                <a:schemeClr val="bg1"/>
              </a:solidFill>
            </a:endParaRPr>
          </a:p>
        </p:txBody>
      </p:sp>
      <p:sp>
        <p:nvSpPr>
          <p:cNvPr id="7" name="Pentagon 6"/>
          <p:cNvSpPr/>
          <p:nvPr/>
        </p:nvSpPr>
        <p:spPr>
          <a:xfrm>
            <a:off x="9101138" y="1949439"/>
            <a:ext cx="254317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t>   Registrere foretak</a:t>
            </a:r>
            <a:endParaRPr lang="nb-NO" sz="1600" dirty="0"/>
          </a:p>
        </p:txBody>
      </p:sp>
      <p:sp>
        <p:nvSpPr>
          <p:cNvPr id="8" name="Pentagon 7"/>
          <p:cNvSpPr/>
          <p:nvPr/>
        </p:nvSpPr>
        <p:spPr>
          <a:xfrm>
            <a:off x="5626451" y="1953840"/>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 Innbetaling av aksjekapital</a:t>
            </a:r>
            <a:endParaRPr lang="nb-NO" sz="1600" dirty="0">
              <a:solidFill>
                <a:schemeClr val="bg1"/>
              </a:solidFill>
            </a:endParaRPr>
          </a:p>
        </p:txBody>
      </p:sp>
      <p:sp>
        <p:nvSpPr>
          <p:cNvPr id="4" name="Pentagon 3"/>
          <p:cNvSpPr/>
          <p:nvPr/>
        </p:nvSpPr>
        <p:spPr>
          <a:xfrm>
            <a:off x="3383085" y="1945038"/>
            <a:ext cx="3003429"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b-NO" sz="1600" dirty="0" smtClean="0"/>
              <a:t>     Stifte selskap</a:t>
            </a:r>
            <a:endParaRPr lang="nb-NO" sz="1600" dirty="0"/>
          </a:p>
        </p:txBody>
      </p:sp>
      <p:sp>
        <p:nvSpPr>
          <p:cNvPr id="5" name="Pentagon 4"/>
          <p:cNvSpPr/>
          <p:nvPr/>
        </p:nvSpPr>
        <p:spPr>
          <a:xfrm>
            <a:off x="440988" y="1945038"/>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solidFill>
                  <a:schemeClr val="bg1"/>
                </a:solidFill>
              </a:rPr>
              <a:t>  Idé – undersøke, planlegge </a:t>
            </a:r>
          </a:p>
          <a:p>
            <a:r>
              <a:rPr lang="nb-NO" sz="1600" dirty="0">
                <a:solidFill>
                  <a:schemeClr val="bg1"/>
                </a:solidFill>
              </a:rPr>
              <a:t> </a:t>
            </a:r>
            <a:r>
              <a:rPr lang="nb-NO" sz="1600" dirty="0" smtClean="0">
                <a:solidFill>
                  <a:schemeClr val="bg1"/>
                </a:solidFill>
              </a:rPr>
              <a:t> og definere</a:t>
            </a:r>
            <a:endParaRPr lang="nb-NO" sz="1600" dirty="0">
              <a:solidFill>
                <a:schemeClr val="bg1"/>
              </a:solidFill>
            </a:endParaRPr>
          </a:p>
        </p:txBody>
      </p:sp>
      <p:sp>
        <p:nvSpPr>
          <p:cNvPr id="9" name="Pentagon 8"/>
          <p:cNvSpPr/>
          <p:nvPr/>
        </p:nvSpPr>
        <p:spPr>
          <a:xfrm>
            <a:off x="5626452" y="3560212"/>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t>Søke om serverings- </a:t>
            </a:r>
          </a:p>
          <a:p>
            <a:pPr algn="ctr"/>
            <a:r>
              <a:rPr lang="nb-NO" sz="1600" dirty="0" smtClean="0"/>
              <a:t>og skjenkebevilling</a:t>
            </a:r>
            <a:endParaRPr lang="nb-NO" sz="1600" dirty="0"/>
          </a:p>
        </p:txBody>
      </p:sp>
      <p:sp>
        <p:nvSpPr>
          <p:cNvPr id="10" name="Pentagon 9"/>
          <p:cNvSpPr/>
          <p:nvPr/>
        </p:nvSpPr>
        <p:spPr>
          <a:xfrm>
            <a:off x="3383086" y="3569014"/>
            <a:ext cx="3003428"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b-NO" sz="1600" dirty="0" smtClean="0">
                <a:solidFill>
                  <a:schemeClr val="bg1"/>
                </a:solidFill>
              </a:rPr>
              <a:t>  Ta kunnskaps- og </a:t>
            </a:r>
          </a:p>
          <a:p>
            <a:pPr lvl="1"/>
            <a:r>
              <a:rPr lang="nb-NO" sz="1600" dirty="0" smtClean="0">
                <a:solidFill>
                  <a:schemeClr val="bg1"/>
                </a:solidFill>
              </a:rPr>
              <a:t>  etablererprøven</a:t>
            </a:r>
            <a:endParaRPr lang="nb-NO" sz="1600" dirty="0">
              <a:solidFill>
                <a:schemeClr val="bg1"/>
              </a:solidFill>
            </a:endParaRPr>
          </a:p>
        </p:txBody>
      </p:sp>
      <p:sp>
        <p:nvSpPr>
          <p:cNvPr id="14" name="Pentagon 13"/>
          <p:cNvSpPr/>
          <p:nvPr/>
        </p:nvSpPr>
        <p:spPr>
          <a:xfrm>
            <a:off x="5626450" y="5148980"/>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Periodiske rutiner </a:t>
            </a:r>
          </a:p>
          <a:p>
            <a:pPr lvl="2"/>
            <a:r>
              <a:rPr lang="nb-NO" sz="1600" dirty="0" smtClean="0">
                <a:solidFill>
                  <a:schemeClr val="bg1"/>
                </a:solidFill>
              </a:rPr>
              <a:t>og kontroller</a:t>
            </a:r>
            <a:endParaRPr lang="nb-NO" sz="1600" dirty="0">
              <a:solidFill>
                <a:schemeClr val="bg1"/>
              </a:solidFill>
            </a:endParaRPr>
          </a:p>
        </p:txBody>
      </p:sp>
      <p:sp>
        <p:nvSpPr>
          <p:cNvPr id="6" name="Pentagon 5"/>
          <p:cNvSpPr/>
          <p:nvPr/>
        </p:nvSpPr>
        <p:spPr>
          <a:xfrm>
            <a:off x="440988" y="3569014"/>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smtClean="0"/>
              <a:t>  Velge </a:t>
            </a:r>
            <a:r>
              <a:rPr lang="nb-NO" sz="1600" dirty="0" smtClean="0"/>
              <a:t>system </a:t>
            </a:r>
            <a:r>
              <a:rPr lang="nb-NO" sz="1600" smtClean="0"/>
              <a:t>for    </a:t>
            </a:r>
          </a:p>
          <a:p>
            <a:r>
              <a:rPr lang="nb-NO" sz="1600" dirty="0"/>
              <a:t> </a:t>
            </a:r>
            <a:r>
              <a:rPr lang="nb-NO" sz="1600" dirty="0" smtClean="0"/>
              <a:t> internkontroll</a:t>
            </a:r>
            <a:endParaRPr lang="nb-NO" sz="1600" dirty="0"/>
          </a:p>
        </p:txBody>
      </p:sp>
      <p:sp>
        <p:nvSpPr>
          <p:cNvPr id="11" name="Pentagon 10"/>
          <p:cNvSpPr/>
          <p:nvPr/>
        </p:nvSpPr>
        <p:spPr>
          <a:xfrm>
            <a:off x="3143250" y="5148980"/>
            <a:ext cx="324326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Justere og </a:t>
            </a:r>
          </a:p>
          <a:p>
            <a:pPr lvl="2"/>
            <a:r>
              <a:rPr lang="nb-NO" sz="1600" dirty="0" smtClean="0">
                <a:solidFill>
                  <a:schemeClr val="bg1"/>
                </a:solidFill>
              </a:rPr>
              <a:t>tilpasse drift</a:t>
            </a:r>
            <a:endParaRPr lang="nb-NO" sz="1600" dirty="0">
              <a:solidFill>
                <a:schemeClr val="bg1"/>
              </a:solidFill>
            </a:endParaRPr>
          </a:p>
        </p:txBody>
      </p:sp>
      <p:sp>
        <p:nvSpPr>
          <p:cNvPr id="12" name="Pentagon 11"/>
          <p:cNvSpPr/>
          <p:nvPr/>
        </p:nvSpPr>
        <p:spPr>
          <a:xfrm>
            <a:off x="440988" y="5148980"/>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t>  Registrering hos                           </a:t>
            </a:r>
          </a:p>
          <a:p>
            <a:r>
              <a:rPr lang="nb-NO" sz="1600" dirty="0"/>
              <a:t> </a:t>
            </a:r>
            <a:r>
              <a:rPr lang="nb-NO" sz="1600" dirty="0" smtClean="0"/>
              <a:t> Mattilsynet</a:t>
            </a:r>
            <a:endParaRPr lang="nb-NO" sz="1600" dirty="0"/>
          </a:p>
        </p:txBody>
      </p:sp>
      <p:grpSp>
        <p:nvGrpSpPr>
          <p:cNvPr id="46" name="Group 45"/>
          <p:cNvGrpSpPr/>
          <p:nvPr/>
        </p:nvGrpSpPr>
        <p:grpSpPr>
          <a:xfrm>
            <a:off x="197415" y="2323112"/>
            <a:ext cx="11732649" cy="1619575"/>
            <a:chOff x="197415" y="2323112"/>
            <a:chExt cx="11732649" cy="1619575"/>
          </a:xfrm>
        </p:grpSpPr>
        <p:cxnSp>
          <p:nvCxnSpPr>
            <p:cNvPr id="29" name="Straight Connector 28"/>
            <p:cNvCxnSpPr>
              <a:stCxn id="7" idx="3"/>
            </p:cNvCxnSpPr>
            <p:nvPr/>
          </p:nvCxnSpPr>
          <p:spPr>
            <a:xfrm>
              <a:off x="11644313" y="2323112"/>
              <a:ext cx="285750" cy="4401"/>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930063" y="2327513"/>
              <a:ext cx="0" cy="830025"/>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97415" y="3157538"/>
              <a:ext cx="11732649" cy="0"/>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97415" y="3157538"/>
              <a:ext cx="7144" cy="785149"/>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6" idx="1"/>
            </p:cNvCxnSpPr>
            <p:nvPr/>
          </p:nvCxnSpPr>
          <p:spPr>
            <a:xfrm>
              <a:off x="197415" y="3942687"/>
              <a:ext cx="243573" cy="0"/>
            </a:xfrm>
            <a:prstGeom prst="straightConnector1">
              <a:avLst/>
            </a:prstGeom>
            <a:ln>
              <a:solidFill>
                <a:srgbClr val="BDD7E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97415" y="3903078"/>
            <a:ext cx="11732649" cy="1619575"/>
            <a:chOff x="197415" y="2323112"/>
            <a:chExt cx="11732649" cy="1619575"/>
          </a:xfrm>
        </p:grpSpPr>
        <p:cxnSp>
          <p:nvCxnSpPr>
            <p:cNvPr id="50" name="Straight Connector 49"/>
            <p:cNvCxnSpPr/>
            <p:nvPr/>
          </p:nvCxnSpPr>
          <p:spPr>
            <a:xfrm>
              <a:off x="11644313" y="2323112"/>
              <a:ext cx="285750" cy="4401"/>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30063" y="2327513"/>
              <a:ext cx="0" cy="830025"/>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97415" y="3157538"/>
              <a:ext cx="11732649" cy="0"/>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97415" y="3157538"/>
              <a:ext cx="7144" cy="785149"/>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97415" y="3942687"/>
              <a:ext cx="243573" cy="0"/>
            </a:xfrm>
            <a:prstGeom prst="straightConnector1">
              <a:avLst/>
            </a:prstGeom>
            <a:ln>
              <a:solidFill>
                <a:srgbClr val="BDD7EE"/>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nvSpPr>
        <p:spPr>
          <a:xfrm>
            <a:off x="449095" y="365127"/>
            <a:ext cx="101151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2200" b="1" dirty="0" smtClean="0">
                <a:solidFill>
                  <a:schemeClr val="accent5">
                    <a:lumMod val="50000"/>
                  </a:schemeClr>
                </a:solidFill>
                <a:latin typeface="+mn-lt"/>
                <a:ea typeface="+mn-ea"/>
                <a:cs typeface="+mn-cs"/>
              </a:rPr>
              <a:t>Stegene i brukerreisen</a:t>
            </a:r>
            <a:endParaRPr lang="nb-NO" sz="2200" b="1" dirty="0">
              <a:solidFill>
                <a:schemeClr val="accent5">
                  <a:lumMod val="50000"/>
                </a:schemeClr>
              </a:solidFill>
              <a:latin typeface="+mn-lt"/>
              <a:ea typeface="+mn-ea"/>
              <a:cs typeface="+mn-cs"/>
            </a:endParaRPr>
          </a:p>
        </p:txBody>
      </p:sp>
    </p:spTree>
    <p:extLst>
      <p:ext uri="{BB962C8B-B14F-4D97-AF65-F5344CB8AC3E}">
        <p14:creationId xmlns:p14="http://schemas.microsoft.com/office/powerpoint/2010/main" val="37143462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entagon 14"/>
          <p:cNvSpPr/>
          <p:nvPr/>
        </p:nvSpPr>
        <p:spPr>
          <a:xfrm>
            <a:off x="9101138" y="5148980"/>
            <a:ext cx="2543176"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solidFill>
                  <a:schemeClr val="bg1"/>
                </a:solidFill>
              </a:rPr>
              <a:t>Årlige rutiner </a:t>
            </a:r>
          </a:p>
          <a:p>
            <a:pPr algn="ctr"/>
            <a:r>
              <a:rPr lang="nb-NO" sz="1600" dirty="0" smtClean="0">
                <a:solidFill>
                  <a:schemeClr val="bg1"/>
                </a:solidFill>
              </a:rPr>
              <a:t>og kontroller</a:t>
            </a:r>
            <a:endParaRPr lang="nb-NO" sz="1600" dirty="0">
              <a:solidFill>
                <a:schemeClr val="bg1"/>
              </a:solidFill>
            </a:endParaRPr>
          </a:p>
        </p:txBody>
      </p:sp>
      <p:sp>
        <p:nvSpPr>
          <p:cNvPr id="13" name="Pentagon 12"/>
          <p:cNvSpPr/>
          <p:nvPr/>
        </p:nvSpPr>
        <p:spPr>
          <a:xfrm>
            <a:off x="9101138" y="3551410"/>
            <a:ext cx="254317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solidFill>
                  <a:schemeClr val="bg1"/>
                </a:solidFill>
              </a:rPr>
              <a:t>       Ansettelser</a:t>
            </a:r>
            <a:endParaRPr lang="nb-NO" sz="1600" dirty="0">
              <a:solidFill>
                <a:schemeClr val="bg1"/>
              </a:solidFill>
            </a:endParaRPr>
          </a:p>
        </p:txBody>
      </p:sp>
      <p:sp>
        <p:nvSpPr>
          <p:cNvPr id="7" name="Pentagon 6"/>
          <p:cNvSpPr/>
          <p:nvPr/>
        </p:nvSpPr>
        <p:spPr>
          <a:xfrm>
            <a:off x="9101138" y="1949439"/>
            <a:ext cx="254317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t>   Registrere foretak</a:t>
            </a:r>
            <a:endParaRPr lang="nb-NO" sz="1600" dirty="0"/>
          </a:p>
        </p:txBody>
      </p:sp>
      <p:sp>
        <p:nvSpPr>
          <p:cNvPr id="8" name="Pentagon 7"/>
          <p:cNvSpPr/>
          <p:nvPr/>
        </p:nvSpPr>
        <p:spPr>
          <a:xfrm>
            <a:off x="5626451" y="1953840"/>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 Innbetaling av aksjekapital</a:t>
            </a:r>
            <a:endParaRPr lang="nb-NO" sz="1600" dirty="0">
              <a:solidFill>
                <a:schemeClr val="bg1"/>
              </a:solidFill>
            </a:endParaRPr>
          </a:p>
        </p:txBody>
      </p:sp>
      <p:sp>
        <p:nvSpPr>
          <p:cNvPr id="4" name="Pentagon 3"/>
          <p:cNvSpPr/>
          <p:nvPr/>
        </p:nvSpPr>
        <p:spPr>
          <a:xfrm>
            <a:off x="3383085" y="1945038"/>
            <a:ext cx="3003429"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b-NO" sz="1600" dirty="0" smtClean="0"/>
              <a:t>     Stifte selskap</a:t>
            </a:r>
            <a:endParaRPr lang="nb-NO" sz="1600" dirty="0"/>
          </a:p>
        </p:txBody>
      </p:sp>
      <p:sp>
        <p:nvSpPr>
          <p:cNvPr id="5" name="Pentagon 4"/>
          <p:cNvSpPr/>
          <p:nvPr/>
        </p:nvSpPr>
        <p:spPr>
          <a:xfrm>
            <a:off x="440988" y="1945038"/>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solidFill>
                  <a:schemeClr val="bg1"/>
                </a:solidFill>
              </a:rPr>
              <a:t>  Idé – undersøke, planlegge </a:t>
            </a:r>
          </a:p>
          <a:p>
            <a:r>
              <a:rPr lang="nb-NO" sz="1600" dirty="0">
                <a:solidFill>
                  <a:schemeClr val="bg1"/>
                </a:solidFill>
              </a:rPr>
              <a:t> </a:t>
            </a:r>
            <a:r>
              <a:rPr lang="nb-NO" sz="1600" dirty="0" smtClean="0">
                <a:solidFill>
                  <a:schemeClr val="bg1"/>
                </a:solidFill>
              </a:rPr>
              <a:t> og definere</a:t>
            </a:r>
            <a:endParaRPr lang="nb-NO" sz="1600" dirty="0">
              <a:solidFill>
                <a:schemeClr val="bg1"/>
              </a:solidFill>
            </a:endParaRPr>
          </a:p>
        </p:txBody>
      </p:sp>
      <p:sp>
        <p:nvSpPr>
          <p:cNvPr id="9" name="Pentagon 8"/>
          <p:cNvSpPr/>
          <p:nvPr/>
        </p:nvSpPr>
        <p:spPr>
          <a:xfrm>
            <a:off x="5626452" y="3560212"/>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smtClean="0"/>
              <a:t>Søke om serverings- </a:t>
            </a:r>
          </a:p>
          <a:p>
            <a:pPr algn="ctr"/>
            <a:r>
              <a:rPr lang="nb-NO" sz="1600" dirty="0" smtClean="0"/>
              <a:t>og skjenkebevilling</a:t>
            </a:r>
            <a:endParaRPr lang="nb-NO" sz="1600" dirty="0"/>
          </a:p>
        </p:txBody>
      </p:sp>
      <p:sp>
        <p:nvSpPr>
          <p:cNvPr id="10" name="Pentagon 9"/>
          <p:cNvSpPr/>
          <p:nvPr/>
        </p:nvSpPr>
        <p:spPr>
          <a:xfrm>
            <a:off x="3383086" y="3569014"/>
            <a:ext cx="3003428"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nb-NO" sz="1600" dirty="0" smtClean="0">
                <a:solidFill>
                  <a:schemeClr val="bg1"/>
                </a:solidFill>
              </a:rPr>
              <a:t>  Ta kunnskaps- og </a:t>
            </a:r>
          </a:p>
          <a:p>
            <a:pPr lvl="1"/>
            <a:r>
              <a:rPr lang="nb-NO" sz="1600" dirty="0" smtClean="0">
                <a:solidFill>
                  <a:schemeClr val="bg1"/>
                </a:solidFill>
              </a:rPr>
              <a:t>  etablererprøven</a:t>
            </a:r>
            <a:endParaRPr lang="nb-NO" sz="1600" dirty="0">
              <a:solidFill>
                <a:schemeClr val="bg1"/>
              </a:solidFill>
            </a:endParaRPr>
          </a:p>
        </p:txBody>
      </p:sp>
      <p:sp>
        <p:nvSpPr>
          <p:cNvPr id="14" name="Pentagon 13"/>
          <p:cNvSpPr/>
          <p:nvPr/>
        </p:nvSpPr>
        <p:spPr>
          <a:xfrm>
            <a:off x="5626450" y="5148980"/>
            <a:ext cx="390814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Periodiske rutiner </a:t>
            </a:r>
          </a:p>
          <a:p>
            <a:pPr lvl="2"/>
            <a:r>
              <a:rPr lang="nb-NO" sz="1600" dirty="0" smtClean="0">
                <a:solidFill>
                  <a:schemeClr val="bg1"/>
                </a:solidFill>
              </a:rPr>
              <a:t>og kontroller</a:t>
            </a:r>
            <a:endParaRPr lang="nb-NO" sz="1600" dirty="0">
              <a:solidFill>
                <a:schemeClr val="bg1"/>
              </a:solidFill>
            </a:endParaRPr>
          </a:p>
        </p:txBody>
      </p:sp>
      <p:sp>
        <p:nvSpPr>
          <p:cNvPr id="6" name="Pentagon 5"/>
          <p:cNvSpPr/>
          <p:nvPr/>
        </p:nvSpPr>
        <p:spPr>
          <a:xfrm>
            <a:off x="440988" y="3569014"/>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smtClean="0"/>
              <a:t>  Velge </a:t>
            </a:r>
            <a:r>
              <a:rPr lang="nb-NO" sz="1600" dirty="0" smtClean="0"/>
              <a:t>system </a:t>
            </a:r>
            <a:r>
              <a:rPr lang="nb-NO" sz="1600" smtClean="0"/>
              <a:t>for    </a:t>
            </a:r>
          </a:p>
          <a:p>
            <a:r>
              <a:rPr lang="nb-NO" sz="1600" dirty="0"/>
              <a:t> </a:t>
            </a:r>
            <a:r>
              <a:rPr lang="nb-NO" sz="1600" dirty="0" smtClean="0"/>
              <a:t> internkontroll</a:t>
            </a:r>
            <a:endParaRPr lang="nb-NO" sz="1600" dirty="0"/>
          </a:p>
        </p:txBody>
      </p:sp>
      <p:sp>
        <p:nvSpPr>
          <p:cNvPr id="11" name="Pentagon 10"/>
          <p:cNvSpPr/>
          <p:nvPr/>
        </p:nvSpPr>
        <p:spPr>
          <a:xfrm>
            <a:off x="3143250" y="5148980"/>
            <a:ext cx="324326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nb-NO" sz="1600" dirty="0" smtClean="0">
                <a:solidFill>
                  <a:schemeClr val="bg1"/>
                </a:solidFill>
              </a:rPr>
              <a:t>Justere og </a:t>
            </a:r>
          </a:p>
          <a:p>
            <a:pPr lvl="2"/>
            <a:r>
              <a:rPr lang="nb-NO" sz="1600" dirty="0" smtClean="0">
                <a:solidFill>
                  <a:schemeClr val="bg1"/>
                </a:solidFill>
              </a:rPr>
              <a:t>tilpasse drift</a:t>
            </a:r>
            <a:endParaRPr lang="nb-NO" sz="1600" dirty="0">
              <a:solidFill>
                <a:schemeClr val="bg1"/>
              </a:solidFill>
            </a:endParaRPr>
          </a:p>
        </p:txBody>
      </p:sp>
      <p:sp>
        <p:nvSpPr>
          <p:cNvPr id="12" name="Pentagon 11"/>
          <p:cNvSpPr/>
          <p:nvPr/>
        </p:nvSpPr>
        <p:spPr>
          <a:xfrm>
            <a:off x="440988" y="5148980"/>
            <a:ext cx="3445212"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t>  Registrering hos                           </a:t>
            </a:r>
          </a:p>
          <a:p>
            <a:r>
              <a:rPr lang="nb-NO" sz="1600" dirty="0"/>
              <a:t> </a:t>
            </a:r>
            <a:r>
              <a:rPr lang="nb-NO" sz="1600" dirty="0" smtClean="0"/>
              <a:t> Mattilsynet</a:t>
            </a:r>
            <a:endParaRPr lang="nb-NO" sz="1600" dirty="0"/>
          </a:p>
        </p:txBody>
      </p:sp>
      <p:grpSp>
        <p:nvGrpSpPr>
          <p:cNvPr id="46" name="Group 45"/>
          <p:cNvGrpSpPr/>
          <p:nvPr/>
        </p:nvGrpSpPr>
        <p:grpSpPr>
          <a:xfrm>
            <a:off x="197415" y="2323112"/>
            <a:ext cx="11732649" cy="1619575"/>
            <a:chOff x="197415" y="2323112"/>
            <a:chExt cx="11732649" cy="1619575"/>
          </a:xfrm>
        </p:grpSpPr>
        <p:cxnSp>
          <p:nvCxnSpPr>
            <p:cNvPr id="29" name="Straight Connector 28"/>
            <p:cNvCxnSpPr>
              <a:stCxn id="7" idx="3"/>
            </p:cNvCxnSpPr>
            <p:nvPr/>
          </p:nvCxnSpPr>
          <p:spPr>
            <a:xfrm>
              <a:off x="11644313" y="2323112"/>
              <a:ext cx="285750" cy="4401"/>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930063" y="2327513"/>
              <a:ext cx="0" cy="830025"/>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97415" y="3157538"/>
              <a:ext cx="11732649" cy="0"/>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97415" y="3157538"/>
              <a:ext cx="7144" cy="785149"/>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6" idx="1"/>
            </p:cNvCxnSpPr>
            <p:nvPr/>
          </p:nvCxnSpPr>
          <p:spPr>
            <a:xfrm>
              <a:off x="197415" y="3942687"/>
              <a:ext cx="243573" cy="0"/>
            </a:xfrm>
            <a:prstGeom prst="straightConnector1">
              <a:avLst/>
            </a:prstGeom>
            <a:ln>
              <a:solidFill>
                <a:srgbClr val="BDD7E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97415" y="3889224"/>
            <a:ext cx="11732649" cy="1619575"/>
            <a:chOff x="197415" y="2323112"/>
            <a:chExt cx="11732649" cy="1619575"/>
          </a:xfrm>
        </p:grpSpPr>
        <p:cxnSp>
          <p:nvCxnSpPr>
            <p:cNvPr id="50" name="Straight Connector 49"/>
            <p:cNvCxnSpPr/>
            <p:nvPr/>
          </p:nvCxnSpPr>
          <p:spPr>
            <a:xfrm>
              <a:off x="11644313" y="2323112"/>
              <a:ext cx="285750" cy="4401"/>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30063" y="2327513"/>
              <a:ext cx="0" cy="830025"/>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97415" y="3157538"/>
              <a:ext cx="11732649" cy="0"/>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97415" y="3157538"/>
              <a:ext cx="7144" cy="785149"/>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97415" y="3942687"/>
              <a:ext cx="243573" cy="0"/>
            </a:xfrm>
            <a:prstGeom prst="straightConnector1">
              <a:avLst/>
            </a:prstGeom>
            <a:ln>
              <a:solidFill>
                <a:srgbClr val="BDD7EE"/>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Pentagon 29"/>
          <p:cNvSpPr/>
          <p:nvPr/>
        </p:nvSpPr>
        <p:spPr>
          <a:xfrm>
            <a:off x="506228" y="1547187"/>
            <a:ext cx="769015" cy="353669"/>
          </a:xfrm>
          <a:prstGeom prst="homePlate">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smtClean="0">
                <a:solidFill>
                  <a:srgbClr val="44546A"/>
                </a:solidFill>
              </a:rPr>
              <a:t>Før</a:t>
            </a:r>
            <a:endParaRPr lang="nb-NO" sz="1400" b="1" dirty="0">
              <a:solidFill>
                <a:srgbClr val="44546A"/>
              </a:solidFill>
            </a:endParaRPr>
          </a:p>
        </p:txBody>
      </p:sp>
      <p:sp>
        <p:nvSpPr>
          <p:cNvPr id="34" name="Pentagon 33"/>
          <p:cNvSpPr/>
          <p:nvPr/>
        </p:nvSpPr>
        <p:spPr>
          <a:xfrm>
            <a:off x="3596500" y="1547187"/>
            <a:ext cx="1836504" cy="353669"/>
          </a:xfrm>
          <a:prstGeom prst="homePlate">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smtClean="0">
                <a:solidFill>
                  <a:srgbClr val="44546A"/>
                </a:solidFill>
              </a:rPr>
              <a:t>Etablere bedrift</a:t>
            </a:r>
            <a:endParaRPr lang="nb-NO" sz="1400" b="1" dirty="0">
              <a:solidFill>
                <a:srgbClr val="44546A"/>
              </a:solidFill>
            </a:endParaRPr>
          </a:p>
        </p:txBody>
      </p:sp>
      <p:sp>
        <p:nvSpPr>
          <p:cNvPr id="36" name="Pentagon 35"/>
          <p:cNvSpPr/>
          <p:nvPr/>
        </p:nvSpPr>
        <p:spPr>
          <a:xfrm>
            <a:off x="3617764" y="4772139"/>
            <a:ext cx="2008685" cy="353669"/>
          </a:xfrm>
          <a:prstGeom prst="homePlate">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smtClean="0">
                <a:solidFill>
                  <a:srgbClr val="44546A"/>
                </a:solidFill>
              </a:rPr>
              <a:t>I drift (hendelsesstyrt)</a:t>
            </a:r>
            <a:endParaRPr lang="nb-NO" sz="1400" b="1" dirty="0">
              <a:solidFill>
                <a:srgbClr val="44546A"/>
              </a:solidFill>
            </a:endParaRPr>
          </a:p>
        </p:txBody>
      </p:sp>
      <p:sp>
        <p:nvSpPr>
          <p:cNvPr id="44" name="Pentagon 43"/>
          <p:cNvSpPr/>
          <p:nvPr/>
        </p:nvSpPr>
        <p:spPr>
          <a:xfrm>
            <a:off x="6116415" y="4772139"/>
            <a:ext cx="3418178" cy="353669"/>
          </a:xfrm>
          <a:prstGeom prst="homePlate">
            <a:avLst/>
          </a:prstGeom>
          <a:noFill/>
          <a:ln w="38100">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smtClean="0">
                <a:solidFill>
                  <a:srgbClr val="44546A"/>
                </a:solidFill>
              </a:rPr>
              <a:t>Første syklus (plikt- </a:t>
            </a:r>
            <a:r>
              <a:rPr lang="nb-NO" sz="1400" b="1" smtClean="0">
                <a:solidFill>
                  <a:srgbClr val="44546A"/>
                </a:solidFill>
              </a:rPr>
              <a:t>og datostyrte rutiner)</a:t>
            </a:r>
            <a:endParaRPr lang="nb-NO" sz="1400" b="1" dirty="0">
              <a:solidFill>
                <a:srgbClr val="44546A"/>
              </a:solidFill>
            </a:endParaRPr>
          </a:p>
        </p:txBody>
      </p:sp>
      <p:sp>
        <p:nvSpPr>
          <p:cNvPr id="32" name="Title 1"/>
          <p:cNvSpPr txBox="1">
            <a:spLocks/>
          </p:cNvSpPr>
          <p:nvPr/>
        </p:nvSpPr>
        <p:spPr>
          <a:xfrm>
            <a:off x="419911" y="365127"/>
            <a:ext cx="101151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2200" b="1" dirty="0" smtClean="0">
                <a:solidFill>
                  <a:schemeClr val="accent5">
                    <a:lumMod val="50000"/>
                  </a:schemeClr>
                </a:solidFill>
                <a:latin typeface="+mn-lt"/>
                <a:ea typeface="+mn-ea"/>
                <a:cs typeface="+mn-cs"/>
              </a:rPr>
              <a:t>Fasene og stegene i brukerreisen</a:t>
            </a:r>
            <a:endParaRPr lang="nb-NO" sz="2200" b="1" dirty="0">
              <a:solidFill>
                <a:schemeClr val="accent5">
                  <a:lumMod val="50000"/>
                </a:schemeClr>
              </a:solidFill>
              <a:latin typeface="+mn-lt"/>
              <a:ea typeface="+mn-ea"/>
              <a:cs typeface="+mn-cs"/>
            </a:endParaRPr>
          </a:p>
        </p:txBody>
      </p:sp>
    </p:spTree>
    <p:extLst>
      <p:ext uri="{BB962C8B-B14F-4D97-AF65-F5344CB8AC3E}">
        <p14:creationId xmlns:p14="http://schemas.microsoft.com/office/powerpoint/2010/main" val="860003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7123"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340486"/>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80" name="Pentagon 79"/>
          <p:cNvSpPr/>
          <p:nvPr/>
        </p:nvSpPr>
        <p:spPr>
          <a:xfrm>
            <a:off x="9539654" y="553923"/>
            <a:ext cx="2558561"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Stifte selskap</a:t>
            </a:r>
            <a:endParaRPr lang="nb-NO" dirty="0"/>
          </a:p>
        </p:txBody>
      </p:sp>
      <p:sp>
        <p:nvSpPr>
          <p:cNvPr id="76" name="Rectangle 75"/>
          <p:cNvSpPr/>
          <p:nvPr/>
        </p:nvSpPr>
        <p:spPr>
          <a:xfrm>
            <a:off x="1186962" y="4114807"/>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p:nvSpPr>
        <p:spPr>
          <a:xfrm>
            <a:off x="1942361" y="420236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3319" y="4224282"/>
            <a:ext cx="518084" cy="518084"/>
          </a:xfrm>
          <a:prstGeom prst="rect">
            <a:avLst/>
          </a:prstGeom>
        </p:spPr>
      </p:pic>
      <p:sp>
        <p:nvSpPr>
          <p:cNvPr id="71" name="TextBox 70"/>
          <p:cNvSpPr txBox="1"/>
          <p:nvPr/>
        </p:nvSpPr>
        <p:spPr>
          <a:xfrm>
            <a:off x="1570522" y="4966499"/>
            <a:ext cx="1283677" cy="577081"/>
          </a:xfrm>
          <a:prstGeom prst="rect">
            <a:avLst/>
          </a:prstGeom>
          <a:noFill/>
          <a:ln w="3175">
            <a:noFill/>
          </a:ln>
        </p:spPr>
        <p:txBody>
          <a:bodyPr wrap="square" rtlCol="0">
            <a:spAutoFit/>
          </a:bodyPr>
          <a:lstStyle/>
          <a:p>
            <a:pPr algn="ctr"/>
            <a:r>
              <a:rPr lang="nb-NO" sz="1050" dirty="0" smtClean="0"/>
              <a:t>Jeg har lyst til å starte restaurant. Hvor starter jeg?</a:t>
            </a:r>
            <a:endParaRPr lang="nb-NO" sz="1050" dirty="0"/>
          </a:p>
        </p:txBody>
      </p:sp>
      <p:cxnSp>
        <p:nvCxnSpPr>
          <p:cNvPr id="73" name="Straight Connector 72"/>
          <p:cNvCxnSpPr>
            <a:stCxn id="70" idx="2"/>
            <a:endCxn id="71" idx="0"/>
          </p:cNvCxnSpPr>
          <p:nvPr/>
        </p:nvCxnSpPr>
        <p:spPr>
          <a:xfrm>
            <a:off x="2212361" y="4742366"/>
            <a:ext cx="0" cy="224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96715" y="4114807"/>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sp>
        <p:nvSpPr>
          <p:cNvPr id="78" name="Pentagon 77"/>
          <p:cNvSpPr/>
          <p:nvPr/>
        </p:nvSpPr>
        <p:spPr>
          <a:xfrm>
            <a:off x="1186962" y="553923"/>
            <a:ext cx="877472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Idé – undersøke, planlegge og definere</a:t>
            </a:r>
            <a:endParaRPr lang="nb-NO" dirty="0">
              <a:solidFill>
                <a:schemeClr val="bg1"/>
              </a:solidFill>
            </a:endParaRPr>
          </a:p>
        </p:txBody>
      </p:sp>
      <p:pic>
        <p:nvPicPr>
          <p:cNvPr id="81" name="Picture 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9" y="2440432"/>
            <a:ext cx="267605" cy="267605"/>
          </a:xfrm>
          <a:prstGeom prst="rect">
            <a:avLst/>
          </a:prstGeom>
        </p:spPr>
      </p:pic>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4188" y="3041954"/>
            <a:ext cx="267605" cy="267605"/>
          </a:xfrm>
          <a:prstGeom prst="rect">
            <a:avLst/>
          </a:prstGeom>
        </p:spPr>
      </p:pic>
      <p:pic>
        <p:nvPicPr>
          <p:cNvPr id="85" name="Picture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0807" y="3643476"/>
            <a:ext cx="280986" cy="280986"/>
          </a:xfrm>
          <a:prstGeom prst="rect">
            <a:avLst/>
          </a:prstGeom>
        </p:spPr>
      </p:pic>
      <p:sp>
        <p:nvSpPr>
          <p:cNvPr id="89" name="Rectangle 88"/>
          <p:cNvSpPr/>
          <p:nvPr/>
        </p:nvSpPr>
        <p:spPr>
          <a:xfrm>
            <a:off x="1186961" y="2340486"/>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53"/>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53"/>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69"/>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98" name="Oval 97"/>
          <p:cNvSpPr>
            <a:spLocks noChangeAspect="1"/>
          </p:cNvSpPr>
          <p:nvPr/>
        </p:nvSpPr>
        <p:spPr>
          <a:xfrm>
            <a:off x="3507372" y="420256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TextBox 101"/>
          <p:cNvSpPr txBox="1"/>
          <p:nvPr/>
        </p:nvSpPr>
        <p:spPr>
          <a:xfrm>
            <a:off x="3135532" y="4973281"/>
            <a:ext cx="1283677" cy="577081"/>
          </a:xfrm>
          <a:prstGeom prst="rect">
            <a:avLst/>
          </a:prstGeom>
          <a:noFill/>
          <a:ln w="3175">
            <a:noFill/>
          </a:ln>
        </p:spPr>
        <p:txBody>
          <a:bodyPr wrap="square" rtlCol="0">
            <a:spAutoFit/>
          </a:bodyPr>
          <a:lstStyle/>
          <a:p>
            <a:pPr algn="ctr"/>
            <a:r>
              <a:rPr lang="nb-NO" sz="1050" dirty="0" smtClean="0"/>
              <a:t>Utvikle konsept. </a:t>
            </a:r>
            <a:br>
              <a:rPr lang="nb-NO" sz="1050" dirty="0" smtClean="0"/>
            </a:br>
            <a:r>
              <a:rPr lang="nb-NO" sz="1050" dirty="0" smtClean="0"/>
              <a:t>Velge navn, type mat, verdier, etc</a:t>
            </a:r>
            <a:endParaRPr lang="nb-NO" sz="1050" dirty="0"/>
          </a:p>
        </p:txBody>
      </p:sp>
      <p:cxnSp>
        <p:nvCxnSpPr>
          <p:cNvPr id="105" name="Straight Connector 104"/>
          <p:cNvCxnSpPr>
            <a:stCxn id="98" idx="4"/>
            <a:endCxn id="102" idx="0"/>
          </p:cNvCxnSpPr>
          <p:nvPr/>
        </p:nvCxnSpPr>
        <p:spPr>
          <a:xfrm flipH="1">
            <a:off x="3777371" y="4742562"/>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p:cNvSpPr>
            <a:spLocks noChangeAspect="1"/>
          </p:cNvSpPr>
          <p:nvPr/>
        </p:nvSpPr>
        <p:spPr>
          <a:xfrm>
            <a:off x="4583219" y="420427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8" name="Picture 10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7726" y="4245648"/>
            <a:ext cx="470985" cy="470985"/>
          </a:xfrm>
          <a:prstGeom prst="rect">
            <a:avLst/>
          </a:prstGeom>
        </p:spPr>
      </p:pic>
      <p:sp>
        <p:nvSpPr>
          <p:cNvPr id="109" name="Oval 108"/>
          <p:cNvSpPr>
            <a:spLocks noChangeAspect="1"/>
          </p:cNvSpPr>
          <p:nvPr/>
        </p:nvSpPr>
        <p:spPr>
          <a:xfrm>
            <a:off x="5157726" y="420427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Oval 109"/>
          <p:cNvSpPr>
            <a:spLocks noChangeAspect="1"/>
          </p:cNvSpPr>
          <p:nvPr/>
        </p:nvSpPr>
        <p:spPr>
          <a:xfrm>
            <a:off x="5732233" y="419981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1" name="Picture 1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5293835" y="4346219"/>
            <a:ext cx="267781" cy="247185"/>
          </a:xfrm>
          <a:prstGeom prst="rect">
            <a:avLst/>
          </a:prstGeom>
        </p:spPr>
      </p:pic>
      <p:pic>
        <p:nvPicPr>
          <p:cNvPr id="112" name="Picture 1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66740" y="4234318"/>
            <a:ext cx="470985" cy="470985"/>
          </a:xfrm>
          <a:prstGeom prst="rect">
            <a:avLst/>
          </a:prstGeom>
        </p:spPr>
      </p:pic>
      <p:sp>
        <p:nvSpPr>
          <p:cNvPr id="113" name="TextBox 112"/>
          <p:cNvSpPr txBox="1"/>
          <p:nvPr/>
        </p:nvSpPr>
        <p:spPr>
          <a:xfrm>
            <a:off x="4648547" y="4973281"/>
            <a:ext cx="1558356" cy="577081"/>
          </a:xfrm>
          <a:prstGeom prst="rect">
            <a:avLst/>
          </a:prstGeom>
          <a:noFill/>
          <a:ln w="3175">
            <a:noFill/>
          </a:ln>
        </p:spPr>
        <p:txBody>
          <a:bodyPr wrap="square" rtlCol="0">
            <a:spAutoFit/>
          </a:bodyPr>
          <a:lstStyle/>
          <a:p>
            <a:pPr algn="ctr"/>
            <a:r>
              <a:rPr lang="nb-NO" sz="1050" dirty="0" smtClean="0"/>
              <a:t>Finn lokale.</a:t>
            </a:r>
          </a:p>
          <a:p>
            <a:pPr algn="ctr"/>
            <a:r>
              <a:rPr lang="nb-NO" sz="1050" dirty="0" smtClean="0"/>
              <a:t>Skaffe kapital/investor.</a:t>
            </a:r>
          </a:p>
          <a:p>
            <a:pPr algn="ctr"/>
            <a:r>
              <a:rPr lang="nb-NO" sz="1050" dirty="0" smtClean="0"/>
              <a:t>Regnskapsfører?</a:t>
            </a:r>
          </a:p>
        </p:txBody>
      </p:sp>
      <p:cxnSp>
        <p:nvCxnSpPr>
          <p:cNvPr id="114" name="Straight Connector 113"/>
          <p:cNvCxnSpPr>
            <a:stCxn id="109" idx="4"/>
            <a:endCxn id="113" idx="0"/>
          </p:cNvCxnSpPr>
          <p:nvPr/>
        </p:nvCxnSpPr>
        <p:spPr>
          <a:xfrm flipH="1">
            <a:off x="5427725" y="4744272"/>
            <a:ext cx="1" cy="229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8063" y="4246433"/>
            <a:ext cx="470985" cy="470985"/>
          </a:xfrm>
          <a:prstGeom prst="rect">
            <a:avLst/>
          </a:prstGeom>
        </p:spPr>
      </p:pic>
      <p:cxnSp>
        <p:nvCxnSpPr>
          <p:cNvPr id="121" name="Straight Arrow Connector 120"/>
          <p:cNvCxnSpPr>
            <a:endCxn id="98" idx="2"/>
          </p:cNvCxnSpPr>
          <p:nvPr/>
        </p:nvCxnSpPr>
        <p:spPr>
          <a:xfrm flipV="1">
            <a:off x="2485427" y="4472562"/>
            <a:ext cx="1021945" cy="315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98" idx="6"/>
            <a:endCxn id="107" idx="2"/>
          </p:cNvCxnSpPr>
          <p:nvPr/>
        </p:nvCxnSpPr>
        <p:spPr>
          <a:xfrm>
            <a:off x="4047372" y="4472562"/>
            <a:ext cx="535847" cy="171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30"/>
            <a:ext cx="844061" cy="369332"/>
          </a:xfrm>
          <a:prstGeom prst="rect">
            <a:avLst/>
          </a:prstGeom>
          <a:noFill/>
        </p:spPr>
        <p:txBody>
          <a:bodyPr wrap="square" rtlCol="0">
            <a:spAutoFit/>
          </a:bodyPr>
          <a:lstStyle/>
          <a:p>
            <a:pPr algn="ctr"/>
            <a:r>
              <a:rPr lang="en-US" dirty="0" smtClean="0"/>
              <a:t>Steg</a:t>
            </a:r>
            <a:endParaRPr lang="en-US" dirty="0"/>
          </a:p>
        </p:txBody>
      </p:sp>
      <p:sp>
        <p:nvSpPr>
          <p:cNvPr id="129" name="Oval 128"/>
          <p:cNvSpPr>
            <a:spLocks noChangeAspect="1"/>
          </p:cNvSpPr>
          <p:nvPr/>
        </p:nvSpPr>
        <p:spPr>
          <a:xfrm>
            <a:off x="6595591" y="419695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 name="TextBox 130"/>
          <p:cNvSpPr txBox="1"/>
          <p:nvPr/>
        </p:nvSpPr>
        <p:spPr>
          <a:xfrm>
            <a:off x="6525574" y="4963265"/>
            <a:ext cx="1283677" cy="577081"/>
          </a:xfrm>
          <a:prstGeom prst="rect">
            <a:avLst/>
          </a:prstGeom>
          <a:noFill/>
          <a:ln w="3175">
            <a:noFill/>
          </a:ln>
        </p:spPr>
        <p:txBody>
          <a:bodyPr wrap="square" rtlCol="0">
            <a:spAutoFit/>
          </a:bodyPr>
          <a:lstStyle/>
          <a:p>
            <a:pPr algn="ctr"/>
            <a:r>
              <a:rPr lang="nb-NO" sz="1050" dirty="0" smtClean="0"/>
              <a:t>Overta, og bygge om eller bruksendre lokalet.</a:t>
            </a:r>
            <a:endParaRPr lang="nb-NO" sz="1050" dirty="0"/>
          </a:p>
        </p:txBody>
      </p:sp>
      <p:pic>
        <p:nvPicPr>
          <p:cNvPr id="133" name="Picture 1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30097" y="4238253"/>
            <a:ext cx="470985" cy="470985"/>
          </a:xfrm>
          <a:prstGeom prst="rect">
            <a:avLst/>
          </a:prstGeom>
        </p:spPr>
      </p:pic>
      <p:sp>
        <p:nvSpPr>
          <p:cNvPr id="134" name="Oval 133"/>
          <p:cNvSpPr>
            <a:spLocks noChangeAspect="1"/>
          </p:cNvSpPr>
          <p:nvPr/>
        </p:nvSpPr>
        <p:spPr>
          <a:xfrm>
            <a:off x="7170098" y="420256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6" name="Picture 135"/>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306207" y="4349825"/>
            <a:ext cx="267781" cy="247185"/>
          </a:xfrm>
          <a:prstGeom prst="rect">
            <a:avLst/>
          </a:prstGeom>
        </p:spPr>
      </p:pic>
      <p:cxnSp>
        <p:nvCxnSpPr>
          <p:cNvPr id="137" name="Straight Connector 136"/>
          <p:cNvCxnSpPr/>
          <p:nvPr/>
        </p:nvCxnSpPr>
        <p:spPr>
          <a:xfrm flipH="1">
            <a:off x="7153601" y="4520084"/>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Oval 142"/>
          <p:cNvSpPr>
            <a:spLocks noChangeAspect="1"/>
          </p:cNvSpPr>
          <p:nvPr/>
        </p:nvSpPr>
        <p:spPr>
          <a:xfrm>
            <a:off x="8499762" y="419695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4" name="Picture 1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0720" y="4218867"/>
            <a:ext cx="518084" cy="518084"/>
          </a:xfrm>
          <a:prstGeom prst="rect">
            <a:avLst/>
          </a:prstGeom>
        </p:spPr>
      </p:pic>
      <p:sp>
        <p:nvSpPr>
          <p:cNvPr id="145" name="TextBox 144"/>
          <p:cNvSpPr txBox="1"/>
          <p:nvPr/>
        </p:nvSpPr>
        <p:spPr>
          <a:xfrm>
            <a:off x="8127923" y="4961084"/>
            <a:ext cx="1283677" cy="253916"/>
          </a:xfrm>
          <a:prstGeom prst="rect">
            <a:avLst/>
          </a:prstGeom>
          <a:noFill/>
          <a:ln w="3175">
            <a:noFill/>
          </a:ln>
        </p:spPr>
        <p:txBody>
          <a:bodyPr wrap="square" rtlCol="0">
            <a:spAutoFit/>
          </a:bodyPr>
          <a:lstStyle/>
          <a:p>
            <a:pPr algn="ctr"/>
            <a:r>
              <a:rPr lang="nb-NO" sz="1050" dirty="0" smtClean="0"/>
              <a:t>Hva gjør jeg nå?</a:t>
            </a:r>
            <a:endParaRPr lang="nb-NO" sz="1050" dirty="0"/>
          </a:p>
        </p:txBody>
      </p:sp>
      <p:cxnSp>
        <p:nvCxnSpPr>
          <p:cNvPr id="146" name="Straight Connector 145"/>
          <p:cNvCxnSpPr>
            <a:stCxn id="144" idx="2"/>
            <a:endCxn id="145" idx="0"/>
          </p:cNvCxnSpPr>
          <p:nvPr/>
        </p:nvCxnSpPr>
        <p:spPr>
          <a:xfrm>
            <a:off x="8769762" y="4736951"/>
            <a:ext cx="0" cy="224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29" idx="2"/>
          </p:cNvCxnSpPr>
          <p:nvPr/>
        </p:nvCxnSpPr>
        <p:spPr>
          <a:xfrm>
            <a:off x="6283191" y="4466951"/>
            <a:ext cx="312400" cy="1"/>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43" idx="2"/>
          </p:cNvCxnSpPr>
          <p:nvPr/>
        </p:nvCxnSpPr>
        <p:spPr>
          <a:xfrm>
            <a:off x="7718746" y="4466951"/>
            <a:ext cx="781016"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18785" y="1301269"/>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1" name="Oval 160"/>
          <p:cNvSpPr>
            <a:spLocks noChangeAspect="1"/>
          </p:cNvSpPr>
          <p:nvPr/>
        </p:nvSpPr>
        <p:spPr>
          <a:xfrm>
            <a:off x="10298590" y="419780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 name="TextBox 161"/>
          <p:cNvSpPr txBox="1"/>
          <p:nvPr/>
        </p:nvSpPr>
        <p:spPr>
          <a:xfrm>
            <a:off x="10227815" y="4963265"/>
            <a:ext cx="1283677" cy="415498"/>
          </a:xfrm>
          <a:prstGeom prst="rect">
            <a:avLst/>
          </a:prstGeom>
          <a:noFill/>
          <a:ln w="3175">
            <a:noFill/>
          </a:ln>
        </p:spPr>
        <p:txBody>
          <a:bodyPr wrap="square" rtlCol="0">
            <a:spAutoFit/>
          </a:bodyPr>
          <a:lstStyle/>
          <a:p>
            <a:pPr algn="ctr"/>
            <a:r>
              <a:rPr lang="nb-NO" sz="1050" dirty="0" smtClean="0"/>
              <a:t>Fylle ut stiftelsesdokument</a:t>
            </a:r>
            <a:endParaRPr lang="nb-NO" sz="1050" dirty="0"/>
          </a:p>
        </p:txBody>
      </p:sp>
      <p:pic>
        <p:nvPicPr>
          <p:cNvPr id="163" name="Picture 1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33096" y="4239107"/>
            <a:ext cx="470985" cy="470985"/>
          </a:xfrm>
          <a:prstGeom prst="rect">
            <a:avLst/>
          </a:prstGeom>
        </p:spPr>
      </p:pic>
      <p:sp>
        <p:nvSpPr>
          <p:cNvPr id="164" name="Oval 163"/>
          <p:cNvSpPr>
            <a:spLocks noChangeAspect="1"/>
          </p:cNvSpPr>
          <p:nvPr/>
        </p:nvSpPr>
        <p:spPr>
          <a:xfrm>
            <a:off x="10873097" y="420341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6" name="Straight Connector 165"/>
          <p:cNvCxnSpPr/>
          <p:nvPr/>
        </p:nvCxnSpPr>
        <p:spPr>
          <a:xfrm flipH="1">
            <a:off x="10855842" y="4520084"/>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88467" y="4218867"/>
            <a:ext cx="518084" cy="518084"/>
          </a:xfrm>
          <a:prstGeom prst="rect">
            <a:avLst/>
          </a:prstGeom>
        </p:spPr>
      </p:pic>
      <p:sp>
        <p:nvSpPr>
          <p:cNvPr id="169" name="Rectangular Callout 168"/>
          <p:cNvSpPr/>
          <p:nvPr/>
        </p:nvSpPr>
        <p:spPr>
          <a:xfrm>
            <a:off x="2482361" y="2576153"/>
            <a:ext cx="1152626" cy="653728"/>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Trenger hjelp til å finne ut hvordan han/hun skal starte. Hvordan lykkes?</a:t>
            </a:r>
            <a:endParaRPr lang="nb-NO" sz="900" dirty="0">
              <a:solidFill>
                <a:schemeClr val="tx1"/>
              </a:solidFill>
            </a:endParaRPr>
          </a:p>
        </p:txBody>
      </p:sp>
      <p:pic>
        <p:nvPicPr>
          <p:cNvPr id="170" name="Picture 1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71866" y="2759868"/>
            <a:ext cx="267605" cy="267605"/>
          </a:xfrm>
          <a:prstGeom prst="rect">
            <a:avLst/>
          </a:prstGeom>
        </p:spPr>
      </p:pic>
      <p:sp>
        <p:nvSpPr>
          <p:cNvPr id="171" name="Rectangular Callout 170"/>
          <p:cNvSpPr/>
          <p:nvPr/>
        </p:nvSpPr>
        <p:spPr>
          <a:xfrm>
            <a:off x="4256235" y="2636997"/>
            <a:ext cx="1189833" cy="667888"/>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Leien begynner å løpe med en gang. Det er viktig å komme raskt igang. </a:t>
            </a:r>
            <a:endParaRPr lang="nb-NO" sz="900" dirty="0">
              <a:solidFill>
                <a:schemeClr val="tx1"/>
              </a:solidFill>
            </a:endParaRPr>
          </a:p>
        </p:txBody>
      </p:sp>
      <p:pic>
        <p:nvPicPr>
          <p:cNvPr id="172" name="Picture 1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3462" y="2826320"/>
            <a:ext cx="267605" cy="267605"/>
          </a:xfrm>
          <a:prstGeom prst="rect">
            <a:avLst/>
          </a:prstGeom>
        </p:spPr>
      </p:pic>
      <p:sp>
        <p:nvSpPr>
          <p:cNvPr id="173" name="Rectangular Callout 172"/>
          <p:cNvSpPr/>
          <p:nvPr/>
        </p:nvSpPr>
        <p:spPr>
          <a:xfrm>
            <a:off x="5491859" y="2440432"/>
            <a:ext cx="1189833" cy="864453"/>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Trenger jeg regnskapsfører? Det er vanskelig å finne flinke regnskaps- førere som ikke koster for mye.</a:t>
            </a:r>
            <a:endParaRPr lang="nb-NO" sz="900" dirty="0">
              <a:solidFill>
                <a:schemeClr val="tx1"/>
              </a:solidFill>
            </a:endParaRPr>
          </a:p>
        </p:txBody>
      </p:sp>
      <p:sp>
        <p:nvSpPr>
          <p:cNvPr id="175" name="Rectangular Callout 174"/>
          <p:cNvSpPr/>
          <p:nvPr/>
        </p:nvSpPr>
        <p:spPr>
          <a:xfrm>
            <a:off x="7046869" y="2576153"/>
            <a:ext cx="1152626" cy="1042341"/>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Kan være utfordringer knyttet til overtakelse, oppussing og bruks- endring av lokaler. Dette krever mye tid og arbeid. </a:t>
            </a:r>
            <a:endParaRPr lang="nb-NO" sz="900" dirty="0">
              <a:solidFill>
                <a:schemeClr val="tx1"/>
              </a:solidFill>
            </a:endParaRPr>
          </a:p>
        </p:txBody>
      </p:sp>
      <p:pic>
        <p:nvPicPr>
          <p:cNvPr id="177" name="Picture 17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51392" y="2962276"/>
            <a:ext cx="267605" cy="267605"/>
          </a:xfrm>
          <a:prstGeom prst="rect">
            <a:avLst/>
          </a:prstGeom>
        </p:spPr>
      </p:pic>
      <p:sp>
        <p:nvSpPr>
          <p:cNvPr id="178" name="Rectangular Callout 177"/>
          <p:cNvSpPr/>
          <p:nvPr/>
        </p:nvSpPr>
        <p:spPr>
          <a:xfrm>
            <a:off x="8564672" y="3168169"/>
            <a:ext cx="937519" cy="49444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Savner samlet informasjon på et sted. </a:t>
            </a:r>
            <a:endParaRPr lang="nb-NO" sz="900" dirty="0">
              <a:solidFill>
                <a:schemeClr val="tx1"/>
              </a:solidFill>
            </a:endParaRPr>
          </a:p>
        </p:txBody>
      </p:sp>
      <p:pic>
        <p:nvPicPr>
          <p:cNvPr id="179" name="Picture 1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8626" y="3296724"/>
            <a:ext cx="267605" cy="267605"/>
          </a:xfrm>
          <a:prstGeom prst="rect">
            <a:avLst/>
          </a:prstGeom>
        </p:spPr>
      </p:pic>
      <p:sp>
        <p:nvSpPr>
          <p:cNvPr id="180" name="Rectangular Callout 179"/>
          <p:cNvSpPr/>
          <p:nvPr/>
        </p:nvSpPr>
        <p:spPr>
          <a:xfrm>
            <a:off x="10298590" y="2576153"/>
            <a:ext cx="1189833" cy="609600"/>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vanskelig å vite hvordan eierandeler skal fordeles. </a:t>
            </a:r>
            <a:endParaRPr lang="nb-NO" sz="900" dirty="0">
              <a:solidFill>
                <a:schemeClr val="tx1"/>
              </a:solidFill>
            </a:endParaRPr>
          </a:p>
        </p:txBody>
      </p:sp>
      <p:pic>
        <p:nvPicPr>
          <p:cNvPr id="181" name="Picture 1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78336" y="2751133"/>
            <a:ext cx="267605" cy="267605"/>
          </a:xfrm>
          <a:prstGeom prst="rect">
            <a:avLst/>
          </a:prstGeom>
        </p:spPr>
      </p:pic>
      <p:sp>
        <p:nvSpPr>
          <p:cNvPr id="183" name="TextBox 182"/>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cxnSp>
        <p:nvCxnSpPr>
          <p:cNvPr id="185" name="Straight Connector 184"/>
          <p:cNvCxnSpPr/>
          <p:nvPr/>
        </p:nvCxnSpPr>
        <p:spPr>
          <a:xfrm>
            <a:off x="1186961" y="1769344"/>
            <a:ext cx="625313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7378614" y="1512467"/>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89" name="Straight Connector 188"/>
          <p:cNvCxnSpPr/>
          <p:nvPr/>
        </p:nvCxnSpPr>
        <p:spPr>
          <a:xfrm>
            <a:off x="7709235" y="1764204"/>
            <a:ext cx="92948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a:spLocks noChangeAspect="1"/>
          </p:cNvSpPr>
          <p:nvPr/>
        </p:nvSpPr>
        <p:spPr>
          <a:xfrm>
            <a:off x="1466148" y="4420272"/>
            <a:ext cx="108000" cy="108000"/>
          </a:xfrm>
          <a:prstGeom prst="ellips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4" name="Straight Connector 73"/>
          <p:cNvCxnSpPr>
            <a:stCxn id="72" idx="6"/>
          </p:cNvCxnSpPr>
          <p:nvPr/>
        </p:nvCxnSpPr>
        <p:spPr>
          <a:xfrm>
            <a:off x="1574148" y="4474272"/>
            <a:ext cx="360000"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p:cNvCxnSpPr/>
          <p:nvPr/>
        </p:nvCxnSpPr>
        <p:spPr>
          <a:xfrm>
            <a:off x="9016244" y="4468862"/>
            <a:ext cx="1257835"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411150" y="4466951"/>
            <a:ext cx="771692"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a:off x="9062371" y="1764204"/>
            <a:ext cx="291713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677119" y="1512467"/>
            <a:ext cx="369154" cy="523220"/>
          </a:xfrm>
          <a:prstGeom prst="rect">
            <a:avLst/>
          </a:prstGeom>
          <a:noFill/>
        </p:spPr>
        <p:txBody>
          <a:bodyPr wrap="square" rtlCol="0">
            <a:spAutoFit/>
          </a:bodyPr>
          <a:lstStyle/>
          <a:p>
            <a:pPr algn="ctr"/>
            <a:r>
              <a:rPr lang="en-US" sz="2800" b="1" dirty="0" smtClean="0"/>
              <a:t>!</a:t>
            </a:r>
            <a:endParaRPr lang="en-US" sz="2800" b="1" dirty="0"/>
          </a:p>
        </p:txBody>
      </p:sp>
    </p:spTree>
    <p:extLst>
      <p:ext uri="{BB962C8B-B14F-4D97-AF65-F5344CB8AC3E}">
        <p14:creationId xmlns:p14="http://schemas.microsoft.com/office/powerpoint/2010/main" val="4285235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431"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340480"/>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186962" y="4114801"/>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6715" y="4114801"/>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89" y="2440426"/>
            <a:ext cx="267605" cy="267605"/>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8" y="3041948"/>
            <a:ext cx="267605" cy="267605"/>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807" y="3643470"/>
            <a:ext cx="280986" cy="280986"/>
          </a:xfrm>
          <a:prstGeom prst="rect">
            <a:avLst/>
          </a:prstGeom>
        </p:spPr>
      </p:pic>
      <p:sp>
        <p:nvSpPr>
          <p:cNvPr id="89" name="Rectangle 88"/>
          <p:cNvSpPr/>
          <p:nvPr/>
        </p:nvSpPr>
        <p:spPr>
          <a:xfrm>
            <a:off x="1186961" y="2340480"/>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47"/>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47"/>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63"/>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24"/>
            <a:ext cx="844061" cy="369332"/>
          </a:xfrm>
          <a:prstGeom prst="rect">
            <a:avLst/>
          </a:prstGeom>
          <a:noFill/>
        </p:spPr>
        <p:txBody>
          <a:bodyPr wrap="square" rtlCol="0">
            <a:spAutoFit/>
          </a:bodyPr>
          <a:lstStyle/>
          <a:p>
            <a:pPr algn="ctr"/>
            <a:r>
              <a:rPr lang="en-US" dirty="0" smtClean="0"/>
              <a:t>Steg</a:t>
            </a:r>
            <a:endParaRPr lang="en-US" dirty="0"/>
          </a:p>
        </p:txBody>
      </p:sp>
      <p:cxnSp>
        <p:nvCxnSpPr>
          <p:cNvPr id="154" name="Straight Connector 153"/>
          <p:cNvCxnSpPr/>
          <p:nvPr/>
        </p:nvCxnSpPr>
        <p:spPr>
          <a:xfrm>
            <a:off x="9618785" y="1301263"/>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4679383" y="1512461"/>
            <a:ext cx="369154" cy="523220"/>
          </a:xfrm>
          <a:prstGeom prst="rect">
            <a:avLst/>
          </a:prstGeom>
          <a:noFill/>
        </p:spPr>
        <p:txBody>
          <a:bodyPr wrap="square" rtlCol="0">
            <a:spAutoFit/>
          </a:bodyPr>
          <a:lstStyle/>
          <a:p>
            <a:pPr algn="ctr"/>
            <a:r>
              <a:rPr lang="en-US" sz="2800" b="1" dirty="0" smtClean="0"/>
              <a:t>!</a:t>
            </a:r>
            <a:endParaRPr lang="en-US" sz="2800" b="1" dirty="0"/>
          </a:p>
        </p:txBody>
      </p:sp>
      <p:sp>
        <p:nvSpPr>
          <p:cNvPr id="83" name="Oval 82"/>
          <p:cNvSpPr>
            <a:spLocks noChangeAspect="1"/>
          </p:cNvSpPr>
          <p:nvPr/>
        </p:nvSpPr>
        <p:spPr>
          <a:xfrm>
            <a:off x="1523874" y="4197800"/>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extBox 86"/>
          <p:cNvSpPr txBox="1"/>
          <p:nvPr/>
        </p:nvSpPr>
        <p:spPr>
          <a:xfrm>
            <a:off x="1453099" y="4963259"/>
            <a:ext cx="1283677" cy="738664"/>
          </a:xfrm>
          <a:prstGeom prst="rect">
            <a:avLst/>
          </a:prstGeom>
          <a:noFill/>
          <a:ln w="3175">
            <a:noFill/>
          </a:ln>
        </p:spPr>
        <p:txBody>
          <a:bodyPr wrap="square" rtlCol="0">
            <a:spAutoFit/>
          </a:bodyPr>
          <a:lstStyle/>
          <a:p>
            <a:pPr algn="ctr"/>
            <a:r>
              <a:rPr lang="nb-NO" sz="1050" dirty="0" smtClean="0"/>
              <a:t>Opprette sperret konto i banken og overføre aksje- kapital.</a:t>
            </a:r>
            <a:endParaRPr lang="nb-NO" sz="1050" dirty="0"/>
          </a:p>
        </p:txBody>
      </p:sp>
      <p:pic>
        <p:nvPicPr>
          <p:cNvPr id="88" name="Picture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8380" y="4239101"/>
            <a:ext cx="470985" cy="470985"/>
          </a:xfrm>
          <a:prstGeom prst="rect">
            <a:avLst/>
          </a:prstGeom>
        </p:spPr>
      </p:pic>
      <p:sp>
        <p:nvSpPr>
          <p:cNvPr id="90" name="Oval 89"/>
          <p:cNvSpPr>
            <a:spLocks noChangeAspect="1"/>
          </p:cNvSpPr>
          <p:nvPr/>
        </p:nvSpPr>
        <p:spPr>
          <a:xfrm>
            <a:off x="2098381" y="420341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4" name="Straight Connector 93"/>
          <p:cNvCxnSpPr/>
          <p:nvPr/>
        </p:nvCxnSpPr>
        <p:spPr>
          <a:xfrm flipH="1">
            <a:off x="2081126" y="4520078"/>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32888" y="4239100"/>
            <a:ext cx="470985" cy="470985"/>
          </a:xfrm>
          <a:prstGeom prst="rect">
            <a:avLst/>
          </a:prstGeom>
        </p:spPr>
      </p:pic>
      <p:cxnSp>
        <p:nvCxnSpPr>
          <p:cNvPr id="97" name="Straight Connector 96"/>
          <p:cNvCxnSpPr/>
          <p:nvPr/>
        </p:nvCxnSpPr>
        <p:spPr>
          <a:xfrm>
            <a:off x="4117731" y="1301263"/>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03444" y="1769338"/>
            <a:ext cx="352973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9" name="Oval 98"/>
          <p:cNvSpPr>
            <a:spLocks noChangeAspect="1"/>
          </p:cNvSpPr>
          <p:nvPr/>
        </p:nvSpPr>
        <p:spPr>
          <a:xfrm>
            <a:off x="3067757" y="420255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Box 99"/>
          <p:cNvSpPr txBox="1"/>
          <p:nvPr/>
        </p:nvSpPr>
        <p:spPr>
          <a:xfrm>
            <a:off x="2695917" y="4973275"/>
            <a:ext cx="1283677" cy="577081"/>
          </a:xfrm>
          <a:prstGeom prst="rect">
            <a:avLst/>
          </a:prstGeom>
          <a:noFill/>
          <a:ln w="3175">
            <a:noFill/>
          </a:ln>
        </p:spPr>
        <p:txBody>
          <a:bodyPr wrap="square" rtlCol="0">
            <a:spAutoFit/>
          </a:bodyPr>
          <a:lstStyle/>
          <a:p>
            <a:pPr algn="ctr"/>
            <a:r>
              <a:rPr lang="nb-NO" sz="1050" dirty="0" smtClean="0"/>
              <a:t>Motta bekreftelse på innbetalt aksjekapital.</a:t>
            </a:r>
            <a:endParaRPr lang="nb-NO" sz="1050" dirty="0"/>
          </a:p>
        </p:txBody>
      </p:sp>
      <p:cxnSp>
        <p:nvCxnSpPr>
          <p:cNvPr id="101" name="Straight Connector 100"/>
          <p:cNvCxnSpPr>
            <a:stCxn id="99" idx="4"/>
            <a:endCxn id="100" idx="0"/>
          </p:cNvCxnSpPr>
          <p:nvPr/>
        </p:nvCxnSpPr>
        <p:spPr>
          <a:xfrm flipH="1">
            <a:off x="3337756" y="4742556"/>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1622" y="4232307"/>
            <a:ext cx="470985" cy="470985"/>
          </a:xfrm>
          <a:prstGeom prst="rect">
            <a:avLst/>
          </a:prstGeom>
        </p:spPr>
      </p:pic>
      <p:cxnSp>
        <p:nvCxnSpPr>
          <p:cNvPr id="106" name="Straight Arrow Connector 105"/>
          <p:cNvCxnSpPr/>
          <p:nvPr/>
        </p:nvCxnSpPr>
        <p:spPr>
          <a:xfrm>
            <a:off x="2654477" y="4472556"/>
            <a:ext cx="402590" cy="171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6" name="Rectangular Callout 115"/>
          <p:cNvSpPr/>
          <p:nvPr/>
        </p:nvSpPr>
        <p:spPr>
          <a:xfrm>
            <a:off x="2054831" y="2385077"/>
            <a:ext cx="1152626" cy="653728"/>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Innbetaling av aksjekapital går stort sett fint.</a:t>
            </a:r>
            <a:endParaRPr lang="nb-NO" sz="900" dirty="0">
              <a:solidFill>
                <a:schemeClr val="tx1"/>
              </a:solidFill>
            </a:endParaRPr>
          </a:p>
        </p:txBody>
      </p:sp>
      <p:pic>
        <p:nvPicPr>
          <p:cNvPr id="119" name="Picture 1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1760" y="2586144"/>
            <a:ext cx="267605" cy="267605"/>
          </a:xfrm>
          <a:prstGeom prst="rect">
            <a:avLst/>
          </a:prstGeom>
        </p:spPr>
      </p:pic>
      <p:cxnSp>
        <p:nvCxnSpPr>
          <p:cNvPr id="120" name="Straight Connector 119"/>
          <p:cNvCxnSpPr/>
          <p:nvPr/>
        </p:nvCxnSpPr>
        <p:spPr>
          <a:xfrm>
            <a:off x="1205249" y="4472556"/>
            <a:ext cx="297521"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2" name="Oval 121"/>
          <p:cNvSpPr>
            <a:spLocks noChangeAspect="1"/>
          </p:cNvSpPr>
          <p:nvPr/>
        </p:nvSpPr>
        <p:spPr>
          <a:xfrm>
            <a:off x="4627709" y="420255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TextBox 123"/>
          <p:cNvSpPr txBox="1"/>
          <p:nvPr/>
        </p:nvSpPr>
        <p:spPr>
          <a:xfrm>
            <a:off x="4255869" y="4973275"/>
            <a:ext cx="1283677" cy="415498"/>
          </a:xfrm>
          <a:prstGeom prst="rect">
            <a:avLst/>
          </a:prstGeom>
          <a:noFill/>
          <a:ln w="3175">
            <a:noFill/>
          </a:ln>
        </p:spPr>
        <p:txBody>
          <a:bodyPr wrap="square" rtlCol="0">
            <a:spAutoFit/>
          </a:bodyPr>
          <a:lstStyle/>
          <a:p>
            <a:pPr algn="ctr"/>
            <a:r>
              <a:rPr lang="nb-NO" sz="1050" dirty="0" smtClean="0"/>
              <a:t>Registrere selskapet på altinn.no.</a:t>
            </a:r>
            <a:endParaRPr lang="nb-NO" sz="1050" dirty="0"/>
          </a:p>
        </p:txBody>
      </p:sp>
      <p:cxnSp>
        <p:nvCxnSpPr>
          <p:cNvPr id="125" name="Straight Connector 124"/>
          <p:cNvCxnSpPr>
            <a:stCxn id="122" idx="4"/>
            <a:endCxn id="124" idx="0"/>
          </p:cNvCxnSpPr>
          <p:nvPr/>
        </p:nvCxnSpPr>
        <p:spPr>
          <a:xfrm flipH="1">
            <a:off x="4897708" y="4742556"/>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1574" y="4232307"/>
            <a:ext cx="470985" cy="470985"/>
          </a:xfrm>
          <a:prstGeom prst="rect">
            <a:avLst/>
          </a:prstGeom>
        </p:spPr>
      </p:pic>
      <p:sp>
        <p:nvSpPr>
          <p:cNvPr id="127" name="Oval 126"/>
          <p:cNvSpPr>
            <a:spLocks noChangeAspect="1"/>
          </p:cNvSpPr>
          <p:nvPr/>
        </p:nvSpPr>
        <p:spPr>
          <a:xfrm>
            <a:off x="6450237" y="420731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 name="TextBox 129"/>
          <p:cNvSpPr txBox="1"/>
          <p:nvPr/>
        </p:nvSpPr>
        <p:spPr>
          <a:xfrm>
            <a:off x="6078397" y="4978031"/>
            <a:ext cx="1283677" cy="577081"/>
          </a:xfrm>
          <a:prstGeom prst="rect">
            <a:avLst/>
          </a:prstGeom>
          <a:noFill/>
          <a:ln w="3175">
            <a:noFill/>
          </a:ln>
        </p:spPr>
        <p:txBody>
          <a:bodyPr wrap="square" rtlCol="0">
            <a:spAutoFit/>
          </a:bodyPr>
          <a:lstStyle/>
          <a:p>
            <a:pPr algn="ctr"/>
            <a:r>
              <a:rPr lang="nb-NO" sz="1050" dirty="0" smtClean="0"/>
              <a:t>Mottar firmaattest.</a:t>
            </a:r>
          </a:p>
          <a:p>
            <a:pPr algn="ctr"/>
            <a:r>
              <a:rPr lang="nb-NO" sz="1050" dirty="0" smtClean="0"/>
              <a:t>Foretaket er nå registrert.</a:t>
            </a:r>
            <a:endParaRPr lang="nb-NO" sz="1050" dirty="0"/>
          </a:p>
        </p:txBody>
      </p:sp>
      <p:cxnSp>
        <p:nvCxnSpPr>
          <p:cNvPr id="132" name="Straight Connector 131"/>
          <p:cNvCxnSpPr>
            <a:stCxn id="127" idx="4"/>
            <a:endCxn id="130" idx="0"/>
          </p:cNvCxnSpPr>
          <p:nvPr/>
        </p:nvCxnSpPr>
        <p:spPr>
          <a:xfrm flipH="1">
            <a:off x="6720236" y="4747312"/>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5" name="Picture 1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84102" y="4237063"/>
            <a:ext cx="470985" cy="470985"/>
          </a:xfrm>
          <a:prstGeom prst="rect">
            <a:avLst/>
          </a:prstGeom>
        </p:spPr>
      </p:pic>
      <p:sp>
        <p:nvSpPr>
          <p:cNvPr id="138" name="Oval 137"/>
          <p:cNvSpPr>
            <a:spLocks noChangeAspect="1"/>
          </p:cNvSpPr>
          <p:nvPr/>
        </p:nvSpPr>
        <p:spPr>
          <a:xfrm>
            <a:off x="8384918" y="4209349"/>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TextBox 138"/>
          <p:cNvSpPr txBox="1"/>
          <p:nvPr/>
        </p:nvSpPr>
        <p:spPr>
          <a:xfrm>
            <a:off x="8013078" y="4980068"/>
            <a:ext cx="1283677" cy="738664"/>
          </a:xfrm>
          <a:prstGeom prst="rect">
            <a:avLst/>
          </a:prstGeom>
          <a:noFill/>
          <a:ln w="3175">
            <a:noFill/>
          </a:ln>
        </p:spPr>
        <p:txBody>
          <a:bodyPr wrap="square" rtlCol="0">
            <a:spAutoFit/>
          </a:bodyPr>
          <a:lstStyle/>
          <a:p>
            <a:pPr algn="ctr"/>
            <a:r>
              <a:rPr lang="nb-NO" sz="1050" dirty="0" smtClean="0"/>
              <a:t>Sender firmaattest til banken for åpning av sperret konto</a:t>
            </a:r>
            <a:endParaRPr lang="nb-NO" sz="1050" dirty="0"/>
          </a:p>
        </p:txBody>
      </p:sp>
      <p:cxnSp>
        <p:nvCxnSpPr>
          <p:cNvPr id="140" name="Straight Connector 139"/>
          <p:cNvCxnSpPr>
            <a:stCxn id="138" idx="4"/>
            <a:endCxn id="139" idx="0"/>
          </p:cNvCxnSpPr>
          <p:nvPr/>
        </p:nvCxnSpPr>
        <p:spPr>
          <a:xfrm flipH="1">
            <a:off x="8654917" y="4749349"/>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1" name="Picture 1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8783" y="4239100"/>
            <a:ext cx="470985" cy="470985"/>
          </a:xfrm>
          <a:prstGeom prst="rect">
            <a:avLst/>
          </a:prstGeom>
        </p:spPr>
      </p:pic>
      <p:cxnSp>
        <p:nvCxnSpPr>
          <p:cNvPr id="142" name="Straight Arrow Connector 141"/>
          <p:cNvCxnSpPr/>
          <p:nvPr/>
        </p:nvCxnSpPr>
        <p:spPr>
          <a:xfrm flipV="1">
            <a:off x="3623653" y="4474266"/>
            <a:ext cx="968906" cy="981"/>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127" idx="2"/>
          </p:cNvCxnSpPr>
          <p:nvPr/>
        </p:nvCxnSpPr>
        <p:spPr>
          <a:xfrm>
            <a:off x="5200745" y="4475248"/>
            <a:ext cx="1249492" cy="2064"/>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endCxn id="138" idx="2"/>
          </p:cNvCxnSpPr>
          <p:nvPr/>
        </p:nvCxnSpPr>
        <p:spPr>
          <a:xfrm flipV="1">
            <a:off x="7008276" y="4479349"/>
            <a:ext cx="1376642" cy="122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1" name="Rectangular Callout 150"/>
          <p:cNvSpPr/>
          <p:nvPr/>
        </p:nvSpPr>
        <p:spPr>
          <a:xfrm>
            <a:off x="4502161" y="2660891"/>
            <a:ext cx="1152626" cy="653728"/>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vanskelig å vite om man skal/kan registrere seg som mva-pliktig.</a:t>
            </a:r>
            <a:endParaRPr lang="nb-NO" sz="900" dirty="0">
              <a:solidFill>
                <a:schemeClr val="tx1"/>
              </a:solidFill>
            </a:endParaRPr>
          </a:p>
        </p:txBody>
      </p:sp>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9090" y="2861958"/>
            <a:ext cx="267605" cy="267605"/>
          </a:xfrm>
          <a:prstGeom prst="rect">
            <a:avLst/>
          </a:prstGeom>
        </p:spPr>
      </p:pic>
      <p:sp>
        <p:nvSpPr>
          <p:cNvPr id="153" name="Rectangular Callout 152"/>
          <p:cNvSpPr/>
          <p:nvPr/>
        </p:nvSpPr>
        <p:spPr>
          <a:xfrm>
            <a:off x="6111701" y="2842518"/>
            <a:ext cx="1152626" cy="853931"/>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Ventet i seks uker på svar fra brreg. Trodde ikke hun kunne få tilbakeført mva, forsinket oppstarten</a:t>
            </a:r>
            <a:endParaRPr lang="nb-NO" sz="900" dirty="0">
              <a:solidFill>
                <a:schemeClr val="tx1"/>
              </a:solidFill>
            </a:endParaRPr>
          </a:p>
        </p:txBody>
      </p:sp>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13131" y="3106887"/>
            <a:ext cx="280986" cy="280986"/>
          </a:xfrm>
          <a:prstGeom prst="rect">
            <a:avLst/>
          </a:prstGeom>
        </p:spPr>
      </p:pic>
      <p:sp>
        <p:nvSpPr>
          <p:cNvPr id="157" name="Pentagon 156"/>
          <p:cNvSpPr/>
          <p:nvPr/>
        </p:nvSpPr>
        <p:spPr>
          <a:xfrm>
            <a:off x="9460523" y="551052"/>
            <a:ext cx="2637691"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Velge system for internkontroll</a:t>
            </a:r>
            <a:endParaRPr lang="nb-NO" dirty="0"/>
          </a:p>
        </p:txBody>
      </p:sp>
      <p:sp>
        <p:nvSpPr>
          <p:cNvPr id="80" name="Pentagon 79"/>
          <p:cNvSpPr/>
          <p:nvPr/>
        </p:nvSpPr>
        <p:spPr>
          <a:xfrm>
            <a:off x="3886205" y="553917"/>
            <a:ext cx="6066688"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Registrere foretak</a:t>
            </a:r>
            <a:endParaRPr lang="nb-NO" dirty="0"/>
          </a:p>
        </p:txBody>
      </p:sp>
      <p:sp>
        <p:nvSpPr>
          <p:cNvPr id="78" name="Pentagon 77"/>
          <p:cNvSpPr/>
          <p:nvPr/>
        </p:nvSpPr>
        <p:spPr>
          <a:xfrm>
            <a:off x="1186962" y="553917"/>
            <a:ext cx="326194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Innbetaling av aksjekapital</a:t>
            </a:r>
            <a:endParaRPr lang="nb-NO" dirty="0">
              <a:solidFill>
                <a:schemeClr val="bg1"/>
              </a:solidFill>
            </a:endParaRPr>
          </a:p>
        </p:txBody>
      </p:sp>
      <p:sp>
        <p:nvSpPr>
          <p:cNvPr id="174" name="Oval 173"/>
          <p:cNvSpPr>
            <a:spLocks noChangeAspect="1"/>
          </p:cNvSpPr>
          <p:nvPr/>
        </p:nvSpPr>
        <p:spPr>
          <a:xfrm>
            <a:off x="10616595" y="421390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6" name="Picture 175"/>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752704" y="4355849"/>
            <a:ext cx="267781" cy="247185"/>
          </a:xfrm>
          <a:prstGeom prst="rect">
            <a:avLst/>
          </a:prstGeom>
        </p:spPr>
      </p:pic>
      <p:sp>
        <p:nvSpPr>
          <p:cNvPr id="182" name="TextBox 181"/>
          <p:cNvSpPr txBox="1"/>
          <p:nvPr/>
        </p:nvSpPr>
        <p:spPr>
          <a:xfrm>
            <a:off x="10107416" y="4982911"/>
            <a:ext cx="1558356" cy="738664"/>
          </a:xfrm>
          <a:prstGeom prst="rect">
            <a:avLst/>
          </a:prstGeom>
          <a:noFill/>
          <a:ln w="3175">
            <a:noFill/>
          </a:ln>
        </p:spPr>
        <p:txBody>
          <a:bodyPr wrap="square" rtlCol="0">
            <a:spAutoFit/>
          </a:bodyPr>
          <a:lstStyle/>
          <a:p>
            <a:pPr algn="ctr"/>
            <a:r>
              <a:rPr lang="nb-NO" sz="1050" dirty="0" smtClean="0"/>
              <a:t>Blir kontaktet av flere aktører som ville selge ulike HMS- og interkontrolltjenester</a:t>
            </a:r>
          </a:p>
        </p:txBody>
      </p:sp>
      <p:cxnSp>
        <p:nvCxnSpPr>
          <p:cNvPr id="184" name="Straight Connector 183"/>
          <p:cNvCxnSpPr>
            <a:stCxn id="174" idx="4"/>
            <a:endCxn id="182" idx="0"/>
          </p:cNvCxnSpPr>
          <p:nvPr/>
        </p:nvCxnSpPr>
        <p:spPr>
          <a:xfrm flipH="1">
            <a:off x="10886594" y="4753902"/>
            <a:ext cx="1" cy="229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Rectangular Callout 186"/>
          <p:cNvSpPr/>
          <p:nvPr/>
        </p:nvSpPr>
        <p:spPr>
          <a:xfrm>
            <a:off x="10380134" y="2767217"/>
            <a:ext cx="121503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vanskelig å vite hvem som er seriøse, og hva man faktisk trenger av systemer.</a:t>
            </a:r>
            <a:endParaRPr lang="nb-NO" sz="900" dirty="0">
              <a:solidFill>
                <a:schemeClr val="tx1"/>
              </a:solidFill>
            </a:endParaRPr>
          </a:p>
        </p:txBody>
      </p:sp>
      <p:pic>
        <p:nvPicPr>
          <p:cNvPr id="188" name="Picture 18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94088" y="3083352"/>
            <a:ext cx="267605" cy="267605"/>
          </a:xfrm>
          <a:prstGeom prst="rect">
            <a:avLst/>
          </a:prstGeom>
        </p:spPr>
      </p:pic>
      <p:cxnSp>
        <p:nvCxnSpPr>
          <p:cNvPr id="190" name="Straight Connector 189"/>
          <p:cNvCxnSpPr/>
          <p:nvPr/>
        </p:nvCxnSpPr>
        <p:spPr>
          <a:xfrm>
            <a:off x="5049824" y="1767130"/>
            <a:ext cx="568467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11175352" y="1767130"/>
            <a:ext cx="92948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10779368" y="1486001"/>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94" name="Straight Arrow Connector 193"/>
          <p:cNvCxnSpPr>
            <a:stCxn id="138" idx="6"/>
            <a:endCxn id="174" idx="2"/>
          </p:cNvCxnSpPr>
          <p:nvPr/>
        </p:nvCxnSpPr>
        <p:spPr>
          <a:xfrm>
            <a:off x="8924918" y="4479349"/>
            <a:ext cx="1691677" cy="455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1164968" y="4479349"/>
            <a:ext cx="933747"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6" name="TextBox 65"/>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spTree>
    <p:extLst>
      <p:ext uri="{BB962C8B-B14F-4D97-AF65-F5344CB8AC3E}">
        <p14:creationId xmlns:p14="http://schemas.microsoft.com/office/powerpoint/2010/main" val="97657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455"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340463"/>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186962" y="4114784"/>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6715" y="4114784"/>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89" y="2440409"/>
            <a:ext cx="267605" cy="267605"/>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8" y="3041931"/>
            <a:ext cx="267605" cy="267605"/>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807" y="3643453"/>
            <a:ext cx="280986" cy="280986"/>
          </a:xfrm>
          <a:prstGeom prst="rect">
            <a:avLst/>
          </a:prstGeom>
        </p:spPr>
      </p:pic>
      <p:sp>
        <p:nvSpPr>
          <p:cNvPr id="89" name="Rectangle 88"/>
          <p:cNvSpPr/>
          <p:nvPr/>
        </p:nvSpPr>
        <p:spPr>
          <a:xfrm>
            <a:off x="1186961" y="2340463"/>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30"/>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30"/>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46"/>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07"/>
            <a:ext cx="844061" cy="369332"/>
          </a:xfrm>
          <a:prstGeom prst="rect">
            <a:avLst/>
          </a:prstGeom>
          <a:noFill/>
        </p:spPr>
        <p:txBody>
          <a:bodyPr wrap="square" rtlCol="0">
            <a:spAutoFit/>
          </a:bodyPr>
          <a:lstStyle/>
          <a:p>
            <a:pPr algn="ctr"/>
            <a:r>
              <a:rPr lang="en-US" dirty="0" smtClean="0"/>
              <a:t>Steg</a:t>
            </a:r>
            <a:endParaRPr lang="en-US" dirty="0"/>
          </a:p>
        </p:txBody>
      </p:sp>
      <p:sp>
        <p:nvSpPr>
          <p:cNvPr id="186" name="TextBox 185"/>
          <p:cNvSpPr txBox="1"/>
          <p:nvPr/>
        </p:nvSpPr>
        <p:spPr>
          <a:xfrm>
            <a:off x="5558612" y="1512444"/>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89" name="Straight Connector 188"/>
          <p:cNvCxnSpPr/>
          <p:nvPr/>
        </p:nvCxnSpPr>
        <p:spPr>
          <a:xfrm>
            <a:off x="7294139" y="1764181"/>
            <a:ext cx="1124682"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82"/>
          <p:cNvSpPr>
            <a:spLocks noChangeAspect="1"/>
          </p:cNvSpPr>
          <p:nvPr/>
        </p:nvSpPr>
        <p:spPr>
          <a:xfrm>
            <a:off x="1523874" y="419778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extBox 86"/>
          <p:cNvSpPr txBox="1"/>
          <p:nvPr/>
        </p:nvSpPr>
        <p:spPr>
          <a:xfrm>
            <a:off x="1453099" y="4963242"/>
            <a:ext cx="1283677" cy="577081"/>
          </a:xfrm>
          <a:prstGeom prst="rect">
            <a:avLst/>
          </a:prstGeom>
          <a:noFill/>
          <a:ln w="3175">
            <a:noFill/>
          </a:ln>
        </p:spPr>
        <p:txBody>
          <a:bodyPr wrap="square" rtlCol="0">
            <a:spAutoFit/>
          </a:bodyPr>
          <a:lstStyle/>
          <a:p>
            <a:pPr algn="ctr"/>
            <a:r>
              <a:rPr lang="nb-NO" sz="1050" dirty="0" smtClean="0"/>
              <a:t>Lese til, og bestå kunnskaps- og etablererprøven</a:t>
            </a:r>
            <a:endParaRPr lang="nb-NO" sz="1050" dirty="0"/>
          </a:p>
        </p:txBody>
      </p:sp>
      <p:pic>
        <p:nvPicPr>
          <p:cNvPr id="88" name="Picture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8380" y="4239084"/>
            <a:ext cx="470985" cy="470985"/>
          </a:xfrm>
          <a:prstGeom prst="rect">
            <a:avLst/>
          </a:prstGeom>
        </p:spPr>
      </p:pic>
      <p:sp>
        <p:nvSpPr>
          <p:cNvPr id="90" name="Oval 89"/>
          <p:cNvSpPr>
            <a:spLocks noChangeAspect="1"/>
          </p:cNvSpPr>
          <p:nvPr/>
        </p:nvSpPr>
        <p:spPr>
          <a:xfrm>
            <a:off x="2098381" y="4203394"/>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4" name="Straight Connector 93"/>
          <p:cNvCxnSpPr/>
          <p:nvPr/>
        </p:nvCxnSpPr>
        <p:spPr>
          <a:xfrm flipH="1">
            <a:off x="2081126" y="4520061"/>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117731" y="1301246"/>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307602" y="1769321"/>
            <a:ext cx="4270976" cy="0"/>
          </a:xfrm>
          <a:prstGeom prst="line">
            <a:avLst/>
          </a:prstGeom>
        </p:spPr>
        <p:style>
          <a:lnRef idx="1">
            <a:schemeClr val="accent1"/>
          </a:lnRef>
          <a:fillRef idx="0">
            <a:schemeClr val="accent1"/>
          </a:fillRef>
          <a:effectRef idx="0">
            <a:schemeClr val="accent1"/>
          </a:effectRef>
          <a:fontRef idx="minor">
            <a:schemeClr val="tx1"/>
          </a:fontRef>
        </p:style>
      </p:cxnSp>
      <p:sp>
        <p:nvSpPr>
          <p:cNvPr id="99" name="Oval 98"/>
          <p:cNvSpPr>
            <a:spLocks noChangeAspect="1"/>
          </p:cNvSpPr>
          <p:nvPr/>
        </p:nvSpPr>
        <p:spPr>
          <a:xfrm>
            <a:off x="3067757" y="4202539"/>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Box 99"/>
          <p:cNvSpPr txBox="1"/>
          <p:nvPr/>
        </p:nvSpPr>
        <p:spPr>
          <a:xfrm>
            <a:off x="2695917" y="4973258"/>
            <a:ext cx="1283677" cy="577081"/>
          </a:xfrm>
          <a:prstGeom prst="rect">
            <a:avLst/>
          </a:prstGeom>
          <a:noFill/>
          <a:ln w="3175">
            <a:noFill/>
          </a:ln>
        </p:spPr>
        <p:txBody>
          <a:bodyPr wrap="square" rtlCol="0">
            <a:spAutoFit/>
          </a:bodyPr>
          <a:lstStyle/>
          <a:p>
            <a:pPr algn="ctr"/>
            <a:r>
              <a:rPr lang="nb-NO" sz="1050" dirty="0" smtClean="0"/>
              <a:t>Mottar prøvebevis på epost og altinn.no</a:t>
            </a:r>
            <a:endParaRPr lang="nb-NO" sz="1050" dirty="0"/>
          </a:p>
        </p:txBody>
      </p:sp>
      <p:cxnSp>
        <p:nvCxnSpPr>
          <p:cNvPr id="101" name="Straight Connector 100"/>
          <p:cNvCxnSpPr>
            <a:stCxn id="99" idx="4"/>
            <a:endCxn id="100" idx="0"/>
          </p:cNvCxnSpPr>
          <p:nvPr/>
        </p:nvCxnSpPr>
        <p:spPr>
          <a:xfrm flipH="1">
            <a:off x="3337756" y="4742539"/>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1622" y="4232290"/>
            <a:ext cx="470985" cy="470985"/>
          </a:xfrm>
          <a:prstGeom prst="rect">
            <a:avLst/>
          </a:prstGeom>
        </p:spPr>
      </p:pic>
      <p:cxnSp>
        <p:nvCxnSpPr>
          <p:cNvPr id="106" name="Straight Arrow Connector 105"/>
          <p:cNvCxnSpPr/>
          <p:nvPr/>
        </p:nvCxnSpPr>
        <p:spPr>
          <a:xfrm>
            <a:off x="2654477" y="4472539"/>
            <a:ext cx="402590" cy="171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6" name="Rectangular Callout 115"/>
          <p:cNvSpPr/>
          <p:nvPr/>
        </p:nvSpPr>
        <p:spPr>
          <a:xfrm>
            <a:off x="1562464" y="2851049"/>
            <a:ext cx="1064781" cy="653728"/>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Har dyseleksi og trenger annet materiale enn bok til forberedelsene</a:t>
            </a:r>
            <a:endParaRPr lang="nb-NO" sz="900" dirty="0">
              <a:solidFill>
                <a:schemeClr val="tx1"/>
              </a:solidFill>
            </a:endParaRPr>
          </a:p>
        </p:txBody>
      </p:sp>
      <p:pic>
        <p:nvPicPr>
          <p:cNvPr id="119" name="Picture 1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9393" y="3052116"/>
            <a:ext cx="267605" cy="267605"/>
          </a:xfrm>
          <a:prstGeom prst="rect">
            <a:avLst/>
          </a:prstGeom>
        </p:spPr>
      </p:pic>
      <p:cxnSp>
        <p:nvCxnSpPr>
          <p:cNvPr id="120" name="Straight Connector 119"/>
          <p:cNvCxnSpPr/>
          <p:nvPr/>
        </p:nvCxnSpPr>
        <p:spPr>
          <a:xfrm>
            <a:off x="1205249" y="4472539"/>
            <a:ext cx="297521"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2" name="Oval 121"/>
          <p:cNvSpPr>
            <a:spLocks noChangeAspect="1"/>
          </p:cNvSpPr>
          <p:nvPr/>
        </p:nvSpPr>
        <p:spPr>
          <a:xfrm>
            <a:off x="4627709" y="4202539"/>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TextBox 123"/>
          <p:cNvSpPr txBox="1"/>
          <p:nvPr/>
        </p:nvSpPr>
        <p:spPr>
          <a:xfrm>
            <a:off x="4255869" y="4973258"/>
            <a:ext cx="1283677" cy="738664"/>
          </a:xfrm>
          <a:prstGeom prst="rect">
            <a:avLst/>
          </a:prstGeom>
          <a:noFill/>
          <a:ln w="3175">
            <a:noFill/>
          </a:ln>
        </p:spPr>
        <p:txBody>
          <a:bodyPr wrap="square" rtlCol="0">
            <a:spAutoFit/>
          </a:bodyPr>
          <a:lstStyle/>
          <a:p>
            <a:pPr algn="ctr"/>
            <a:r>
              <a:rPr lang="nb-NO" sz="1050" dirty="0" smtClean="0"/>
              <a:t>Fylle ut søknad om serverings- og skjenkebevilling. Legge ved vedlegg.</a:t>
            </a:r>
            <a:endParaRPr lang="nb-NO" sz="1050" dirty="0"/>
          </a:p>
        </p:txBody>
      </p:sp>
      <p:cxnSp>
        <p:nvCxnSpPr>
          <p:cNvPr id="125" name="Straight Connector 124"/>
          <p:cNvCxnSpPr>
            <a:stCxn id="122" idx="4"/>
            <a:endCxn id="124" idx="0"/>
          </p:cNvCxnSpPr>
          <p:nvPr/>
        </p:nvCxnSpPr>
        <p:spPr>
          <a:xfrm flipH="1">
            <a:off x="4897708" y="4742539"/>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1574" y="4232290"/>
            <a:ext cx="470985" cy="470985"/>
          </a:xfrm>
          <a:prstGeom prst="rect">
            <a:avLst/>
          </a:prstGeom>
        </p:spPr>
      </p:pic>
      <p:sp>
        <p:nvSpPr>
          <p:cNvPr id="138" name="Oval 137"/>
          <p:cNvSpPr>
            <a:spLocks noChangeAspect="1"/>
          </p:cNvSpPr>
          <p:nvPr/>
        </p:nvSpPr>
        <p:spPr>
          <a:xfrm>
            <a:off x="9369652" y="420933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TextBox 138"/>
          <p:cNvSpPr txBox="1"/>
          <p:nvPr/>
        </p:nvSpPr>
        <p:spPr>
          <a:xfrm>
            <a:off x="8997812" y="4980051"/>
            <a:ext cx="1283677" cy="577081"/>
          </a:xfrm>
          <a:prstGeom prst="rect">
            <a:avLst/>
          </a:prstGeom>
          <a:noFill/>
          <a:ln w="3175">
            <a:noFill/>
          </a:ln>
        </p:spPr>
        <p:txBody>
          <a:bodyPr wrap="square" rtlCol="0">
            <a:spAutoFit/>
          </a:bodyPr>
          <a:lstStyle/>
          <a:p>
            <a:pPr algn="ctr"/>
            <a:r>
              <a:rPr lang="nb-NO" sz="1050" dirty="0" smtClean="0"/>
              <a:t>Sender bevillings- papirer til bryggeri og vinmonopol</a:t>
            </a:r>
            <a:endParaRPr lang="nb-NO" sz="1050" dirty="0"/>
          </a:p>
        </p:txBody>
      </p:sp>
      <p:cxnSp>
        <p:nvCxnSpPr>
          <p:cNvPr id="140" name="Straight Connector 139"/>
          <p:cNvCxnSpPr>
            <a:stCxn id="138" idx="4"/>
            <a:endCxn id="139" idx="0"/>
          </p:cNvCxnSpPr>
          <p:nvPr/>
        </p:nvCxnSpPr>
        <p:spPr>
          <a:xfrm flipH="1">
            <a:off x="9639651" y="4749332"/>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3623653" y="4474249"/>
            <a:ext cx="968906" cy="981"/>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5205355" y="4475231"/>
            <a:ext cx="853420" cy="2064"/>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V="1">
            <a:off x="6628590" y="4479332"/>
            <a:ext cx="940265" cy="122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1" name="Rectangular Callout 150"/>
          <p:cNvSpPr/>
          <p:nvPr/>
        </p:nvSpPr>
        <p:spPr>
          <a:xfrm>
            <a:off x="4502161" y="2142133"/>
            <a:ext cx="1152626" cy="70036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Opplevde nærings- etaten som behjelpelige når søknaden hadde mange feil.</a:t>
            </a:r>
            <a:endParaRPr lang="nb-NO" sz="900" dirty="0">
              <a:solidFill>
                <a:schemeClr val="tx1"/>
              </a:solidFill>
            </a:endParaRPr>
          </a:p>
        </p:txBody>
      </p:sp>
      <p:sp>
        <p:nvSpPr>
          <p:cNvPr id="153" name="Rectangular Callout 152"/>
          <p:cNvSpPr/>
          <p:nvPr/>
        </p:nvSpPr>
        <p:spPr>
          <a:xfrm>
            <a:off x="5392285" y="3080139"/>
            <a:ext cx="938182" cy="616294"/>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Lang ventetid fører til utsatt oppstart og tapt omsetning.</a:t>
            </a:r>
            <a:endParaRPr lang="nb-NO" sz="900" dirty="0">
              <a:solidFill>
                <a:schemeClr val="tx1"/>
              </a:solidFill>
            </a:endParaRPr>
          </a:p>
        </p:txBody>
      </p:sp>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5751" y="3248374"/>
            <a:ext cx="280986" cy="280986"/>
          </a:xfrm>
          <a:prstGeom prst="rect">
            <a:avLst/>
          </a:prstGeom>
        </p:spPr>
      </p:pic>
      <p:sp>
        <p:nvSpPr>
          <p:cNvPr id="80" name="Pentagon 79"/>
          <p:cNvSpPr/>
          <p:nvPr/>
        </p:nvSpPr>
        <p:spPr>
          <a:xfrm>
            <a:off x="3979594" y="553900"/>
            <a:ext cx="8118621"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Søke om serverings- og skjenkebevilling</a:t>
            </a:r>
            <a:endParaRPr lang="nb-NO" dirty="0"/>
          </a:p>
        </p:txBody>
      </p:sp>
      <p:sp>
        <p:nvSpPr>
          <p:cNvPr id="78" name="Pentagon 77"/>
          <p:cNvSpPr/>
          <p:nvPr/>
        </p:nvSpPr>
        <p:spPr>
          <a:xfrm>
            <a:off x="1186962" y="553900"/>
            <a:ext cx="326194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Ta kunnskaps- og etablererprøven</a:t>
            </a:r>
            <a:endParaRPr lang="nb-NO" dirty="0">
              <a:solidFill>
                <a:schemeClr val="bg1"/>
              </a:solidFill>
            </a:endParaRPr>
          </a:p>
        </p:txBody>
      </p:sp>
      <p:sp>
        <p:nvSpPr>
          <p:cNvPr id="187" name="Rectangular Callout 186"/>
          <p:cNvSpPr/>
          <p:nvPr/>
        </p:nvSpPr>
        <p:spPr>
          <a:xfrm>
            <a:off x="10380134" y="2767200"/>
            <a:ext cx="121503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Vanskelig å forstå at man må betale gebyr selv om man har solgt lite alkohol.</a:t>
            </a:r>
            <a:endParaRPr lang="nb-NO" sz="900" dirty="0">
              <a:solidFill>
                <a:schemeClr val="tx1"/>
              </a:solidFill>
            </a:endParaRPr>
          </a:p>
        </p:txBody>
      </p:sp>
      <p:pic>
        <p:nvPicPr>
          <p:cNvPr id="188" name="Picture 1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94088" y="3083335"/>
            <a:ext cx="267605" cy="267605"/>
          </a:xfrm>
          <a:prstGeom prst="rect">
            <a:avLst/>
          </a:prstGeom>
        </p:spPr>
      </p:pic>
      <p:cxnSp>
        <p:nvCxnSpPr>
          <p:cNvPr id="190" name="Straight Connector 189"/>
          <p:cNvCxnSpPr/>
          <p:nvPr/>
        </p:nvCxnSpPr>
        <p:spPr>
          <a:xfrm>
            <a:off x="5915047" y="1767113"/>
            <a:ext cx="1022438" cy="0"/>
          </a:xfrm>
          <a:prstGeom prst="line">
            <a:avLst/>
          </a:prstGeom>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6951420" y="1489432"/>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92" name="Straight Connector 191"/>
          <p:cNvCxnSpPr/>
          <p:nvPr/>
        </p:nvCxnSpPr>
        <p:spPr>
          <a:xfrm>
            <a:off x="8815074" y="1767113"/>
            <a:ext cx="1992443" cy="0"/>
          </a:xfrm>
          <a:prstGeom prst="line">
            <a:avLst/>
          </a:prstGeom>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8449409" y="1485984"/>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94" name="Straight Arrow Connector 193"/>
          <p:cNvCxnSpPr/>
          <p:nvPr/>
        </p:nvCxnSpPr>
        <p:spPr>
          <a:xfrm>
            <a:off x="9910388" y="4479332"/>
            <a:ext cx="723059" cy="455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1768358" y="4479332"/>
            <a:ext cx="360000"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68" name="Picture 67"/>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262813" y="4346220"/>
            <a:ext cx="211479" cy="256797"/>
          </a:xfrm>
          <a:prstGeom prst="rect">
            <a:avLst/>
          </a:prstGeom>
        </p:spPr>
      </p:pic>
      <p:sp>
        <p:nvSpPr>
          <p:cNvPr id="69" name="Rectangular Callout 68"/>
          <p:cNvSpPr/>
          <p:nvPr/>
        </p:nvSpPr>
        <p:spPr>
          <a:xfrm>
            <a:off x="2952280" y="2420960"/>
            <a:ext cx="1064781" cy="852779"/>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Spørsmålene oppleves ikke som relevante, og gjør med ikke bedre egnet til å drive serveringssted</a:t>
            </a:r>
            <a:endParaRPr lang="nb-NO" sz="900" dirty="0">
              <a:solidFill>
                <a:schemeClr val="tx1"/>
              </a:solidFill>
            </a:endParaRPr>
          </a:p>
        </p:txBody>
      </p:sp>
      <p:pic>
        <p:nvPicPr>
          <p:cNvPr id="70" name="Pictur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2232" y="2736144"/>
            <a:ext cx="267605" cy="267605"/>
          </a:xfrm>
          <a:prstGeom prst="rect">
            <a:avLst/>
          </a:prstGeom>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07698" y="2355086"/>
            <a:ext cx="267605" cy="267605"/>
          </a:xfrm>
          <a:prstGeom prst="rect">
            <a:avLst/>
          </a:prstGeom>
        </p:spPr>
      </p:pic>
      <p:sp>
        <p:nvSpPr>
          <p:cNvPr id="72" name="Oval 71"/>
          <p:cNvSpPr>
            <a:spLocks noChangeAspect="1"/>
          </p:cNvSpPr>
          <p:nvPr/>
        </p:nvSpPr>
        <p:spPr>
          <a:xfrm>
            <a:off x="6074516" y="419902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3" name="Picture 7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10625" y="4340974"/>
            <a:ext cx="267781" cy="247185"/>
          </a:xfrm>
          <a:prstGeom prst="rect">
            <a:avLst/>
          </a:prstGeom>
        </p:spPr>
      </p:pic>
      <p:sp>
        <p:nvSpPr>
          <p:cNvPr id="74" name="TextBox 73"/>
          <p:cNvSpPr txBox="1"/>
          <p:nvPr/>
        </p:nvSpPr>
        <p:spPr>
          <a:xfrm>
            <a:off x="5565337" y="4968036"/>
            <a:ext cx="1558356" cy="253916"/>
          </a:xfrm>
          <a:prstGeom prst="rect">
            <a:avLst/>
          </a:prstGeom>
          <a:noFill/>
          <a:ln w="3175">
            <a:noFill/>
          </a:ln>
        </p:spPr>
        <p:txBody>
          <a:bodyPr wrap="square" rtlCol="0">
            <a:spAutoFit/>
          </a:bodyPr>
          <a:lstStyle/>
          <a:p>
            <a:pPr algn="ctr"/>
            <a:r>
              <a:rPr lang="nb-NO" sz="1050" dirty="0" smtClean="0"/>
              <a:t>Purre på svar</a:t>
            </a:r>
          </a:p>
        </p:txBody>
      </p:sp>
      <p:cxnSp>
        <p:nvCxnSpPr>
          <p:cNvPr id="79" name="Straight Connector 78"/>
          <p:cNvCxnSpPr>
            <a:stCxn id="72" idx="4"/>
            <a:endCxn id="74" idx="0"/>
          </p:cNvCxnSpPr>
          <p:nvPr/>
        </p:nvCxnSpPr>
        <p:spPr>
          <a:xfrm flipH="1">
            <a:off x="6344515" y="4739027"/>
            <a:ext cx="1" cy="229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96882" y="4256920"/>
            <a:ext cx="470985" cy="470985"/>
          </a:xfrm>
          <a:prstGeom prst="rect">
            <a:avLst/>
          </a:prstGeom>
        </p:spPr>
      </p:pic>
      <p:sp>
        <p:nvSpPr>
          <p:cNvPr id="95" name="Oval 94"/>
          <p:cNvSpPr>
            <a:spLocks noChangeAspect="1"/>
          </p:cNvSpPr>
          <p:nvPr/>
        </p:nvSpPr>
        <p:spPr>
          <a:xfrm>
            <a:off x="7587470" y="4217530"/>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TextBox 97"/>
          <p:cNvSpPr txBox="1"/>
          <p:nvPr/>
        </p:nvSpPr>
        <p:spPr>
          <a:xfrm>
            <a:off x="7516695" y="4982989"/>
            <a:ext cx="1283677" cy="577081"/>
          </a:xfrm>
          <a:prstGeom prst="rect">
            <a:avLst/>
          </a:prstGeom>
          <a:noFill/>
          <a:ln w="3175">
            <a:noFill/>
          </a:ln>
        </p:spPr>
        <p:txBody>
          <a:bodyPr wrap="square" rtlCol="0">
            <a:spAutoFit/>
          </a:bodyPr>
          <a:lstStyle/>
          <a:p>
            <a:pPr algn="ctr"/>
            <a:r>
              <a:rPr lang="nb-NO" sz="1050" dirty="0" smtClean="0"/>
              <a:t>Mottar bevillingspapirer eller klager.</a:t>
            </a:r>
            <a:endParaRPr lang="nb-NO" sz="1050" dirty="0"/>
          </a:p>
        </p:txBody>
      </p:sp>
      <p:pic>
        <p:nvPicPr>
          <p:cNvPr id="102" name="Picture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1976" y="4258831"/>
            <a:ext cx="470985" cy="470985"/>
          </a:xfrm>
          <a:prstGeom prst="rect">
            <a:avLst/>
          </a:prstGeom>
        </p:spPr>
      </p:pic>
      <p:sp>
        <p:nvSpPr>
          <p:cNvPr id="103" name="Oval 102"/>
          <p:cNvSpPr>
            <a:spLocks noChangeAspect="1"/>
          </p:cNvSpPr>
          <p:nvPr/>
        </p:nvSpPr>
        <p:spPr>
          <a:xfrm>
            <a:off x="8161977" y="422314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5" name="Straight Connector 104"/>
          <p:cNvCxnSpPr/>
          <p:nvPr/>
        </p:nvCxnSpPr>
        <p:spPr>
          <a:xfrm flipH="1">
            <a:off x="8144722" y="4539808"/>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Rectangular Callout 107"/>
          <p:cNvSpPr/>
          <p:nvPr/>
        </p:nvSpPr>
        <p:spPr>
          <a:xfrm>
            <a:off x="6641029" y="2718078"/>
            <a:ext cx="121503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Prosessen burde vært mer transparent, slik at man kan følge med på saksbehandlingen.</a:t>
            </a:r>
            <a:endParaRPr lang="nb-NO" sz="900" dirty="0">
              <a:solidFill>
                <a:schemeClr val="tx1"/>
              </a:solidFill>
            </a:endParaRP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4983" y="3034213"/>
            <a:ext cx="267605" cy="267605"/>
          </a:xfrm>
          <a:prstGeom prst="rect">
            <a:avLst/>
          </a:prstGeom>
        </p:spPr>
      </p:pic>
      <p:sp>
        <p:nvSpPr>
          <p:cNvPr id="110" name="Rectangular Callout 109"/>
          <p:cNvSpPr/>
          <p:nvPr/>
        </p:nvSpPr>
        <p:spPr>
          <a:xfrm>
            <a:off x="8178084" y="2285621"/>
            <a:ext cx="1064781" cy="879459"/>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Kravene som stilles til de som søker om bevilling varierer fra kommune til kommune</a:t>
            </a:r>
            <a:endParaRPr lang="nb-NO" sz="900" dirty="0">
              <a:solidFill>
                <a:schemeClr val="tx1"/>
              </a:solidFill>
            </a:endParaRPr>
          </a:p>
        </p:txBody>
      </p:sp>
      <p:pic>
        <p:nvPicPr>
          <p:cNvPr id="111" name="Picture 1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85013" y="2712419"/>
            <a:ext cx="267605" cy="267605"/>
          </a:xfrm>
          <a:prstGeom prst="rect">
            <a:avLst/>
          </a:prstGeom>
        </p:spPr>
      </p:pic>
      <p:cxnSp>
        <p:nvCxnSpPr>
          <p:cNvPr id="112" name="Straight Arrow Connector 111"/>
          <p:cNvCxnSpPr/>
          <p:nvPr/>
        </p:nvCxnSpPr>
        <p:spPr>
          <a:xfrm>
            <a:off x="8706463" y="4473472"/>
            <a:ext cx="657326" cy="455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07615" y="4253675"/>
            <a:ext cx="470985" cy="470985"/>
          </a:xfrm>
          <a:prstGeom prst="rect">
            <a:avLst/>
          </a:prstGeom>
        </p:spPr>
      </p:pic>
      <p:sp>
        <p:nvSpPr>
          <p:cNvPr id="123" name="Oval 122"/>
          <p:cNvSpPr>
            <a:spLocks noChangeAspect="1"/>
          </p:cNvSpPr>
          <p:nvPr/>
        </p:nvSpPr>
        <p:spPr>
          <a:xfrm>
            <a:off x="10648101" y="420992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 name="TextBox 128"/>
          <p:cNvSpPr txBox="1"/>
          <p:nvPr/>
        </p:nvSpPr>
        <p:spPr>
          <a:xfrm>
            <a:off x="10577326" y="4975385"/>
            <a:ext cx="1283677" cy="738664"/>
          </a:xfrm>
          <a:prstGeom prst="rect">
            <a:avLst/>
          </a:prstGeom>
          <a:noFill/>
          <a:ln w="3175">
            <a:noFill/>
          </a:ln>
        </p:spPr>
        <p:txBody>
          <a:bodyPr wrap="square" rtlCol="0">
            <a:spAutoFit/>
          </a:bodyPr>
          <a:lstStyle/>
          <a:p>
            <a:pPr algn="ctr"/>
            <a:r>
              <a:rPr lang="nb-NO" sz="1050" dirty="0" smtClean="0"/>
              <a:t>Sende inn forventet alkoholsalg.</a:t>
            </a:r>
          </a:p>
          <a:p>
            <a:pPr algn="ctr"/>
            <a:r>
              <a:rPr lang="nb-NO" sz="1050" dirty="0" smtClean="0"/>
              <a:t>Betale skjenke- bevillingsgebyr</a:t>
            </a:r>
            <a:endParaRPr lang="nb-NO" sz="1050" dirty="0"/>
          </a:p>
        </p:txBody>
      </p:sp>
      <p:sp>
        <p:nvSpPr>
          <p:cNvPr id="133" name="Oval 132"/>
          <p:cNvSpPr>
            <a:spLocks noChangeAspect="1"/>
          </p:cNvSpPr>
          <p:nvPr/>
        </p:nvSpPr>
        <p:spPr>
          <a:xfrm>
            <a:off x="11222608" y="421553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4" name="Straight Connector 133"/>
          <p:cNvCxnSpPr/>
          <p:nvPr/>
        </p:nvCxnSpPr>
        <p:spPr>
          <a:xfrm flipH="1">
            <a:off x="11205353" y="4532204"/>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278524" y="4265128"/>
            <a:ext cx="428168" cy="428168"/>
          </a:xfrm>
          <a:prstGeom prst="rect">
            <a:avLst/>
          </a:prstGeom>
        </p:spPr>
      </p:pic>
      <p:pic>
        <p:nvPicPr>
          <p:cNvPr id="137" name="Picture 1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13803" y="4329130"/>
            <a:ext cx="208595" cy="286818"/>
          </a:xfrm>
          <a:prstGeom prst="rect">
            <a:avLst/>
          </a:prstGeom>
        </p:spPr>
      </p:pic>
      <p:sp>
        <p:nvSpPr>
          <p:cNvPr id="96" name="TextBox 95"/>
          <p:cNvSpPr txBox="1"/>
          <p:nvPr/>
        </p:nvSpPr>
        <p:spPr>
          <a:xfrm>
            <a:off x="10803075" y="1488962"/>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07" name="Straight Connector 106"/>
          <p:cNvCxnSpPr/>
          <p:nvPr/>
        </p:nvCxnSpPr>
        <p:spPr>
          <a:xfrm>
            <a:off x="11131813" y="1770043"/>
            <a:ext cx="1022438"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spTree>
    <p:extLst>
      <p:ext uri="{BB962C8B-B14F-4D97-AF65-F5344CB8AC3E}">
        <p14:creationId xmlns:p14="http://schemas.microsoft.com/office/powerpoint/2010/main" val="3197209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947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6" name="Pentagon 95"/>
          <p:cNvSpPr/>
          <p:nvPr/>
        </p:nvSpPr>
        <p:spPr>
          <a:xfrm>
            <a:off x="6254040" y="556377"/>
            <a:ext cx="584417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Justere og tilpasse drift</a:t>
            </a:r>
            <a:endParaRPr lang="nb-NO" dirty="0">
              <a:solidFill>
                <a:schemeClr val="bg1"/>
              </a:solidFill>
            </a:endParaRPr>
          </a:p>
        </p:txBody>
      </p:sp>
      <p:sp>
        <p:nvSpPr>
          <p:cNvPr id="86" name="Rectangle 85"/>
          <p:cNvSpPr/>
          <p:nvPr/>
        </p:nvSpPr>
        <p:spPr>
          <a:xfrm>
            <a:off x="96714" y="2340476"/>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186962" y="4114797"/>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6715" y="4114797"/>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89" y="2440422"/>
            <a:ext cx="267605" cy="267605"/>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8" y="3041944"/>
            <a:ext cx="267605" cy="267605"/>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807" y="3643466"/>
            <a:ext cx="280986" cy="280986"/>
          </a:xfrm>
          <a:prstGeom prst="rect">
            <a:avLst/>
          </a:prstGeom>
        </p:spPr>
      </p:pic>
      <p:sp>
        <p:nvSpPr>
          <p:cNvPr id="89" name="Rectangle 88"/>
          <p:cNvSpPr/>
          <p:nvPr/>
        </p:nvSpPr>
        <p:spPr>
          <a:xfrm>
            <a:off x="1163257" y="2340476"/>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43"/>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43"/>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59"/>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20"/>
            <a:ext cx="844061" cy="369332"/>
          </a:xfrm>
          <a:prstGeom prst="rect">
            <a:avLst/>
          </a:prstGeom>
          <a:noFill/>
        </p:spPr>
        <p:txBody>
          <a:bodyPr wrap="square" rtlCol="0">
            <a:spAutoFit/>
          </a:bodyPr>
          <a:lstStyle/>
          <a:p>
            <a:pPr algn="ctr"/>
            <a:r>
              <a:rPr lang="en-US" dirty="0" smtClean="0"/>
              <a:t>Steg</a:t>
            </a:r>
            <a:endParaRPr lang="en-US" dirty="0"/>
          </a:p>
        </p:txBody>
      </p:sp>
      <p:sp>
        <p:nvSpPr>
          <p:cNvPr id="83" name="Oval 82"/>
          <p:cNvSpPr>
            <a:spLocks noChangeAspect="1"/>
          </p:cNvSpPr>
          <p:nvPr/>
        </p:nvSpPr>
        <p:spPr>
          <a:xfrm>
            <a:off x="1523874" y="4197796"/>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extBox 86"/>
          <p:cNvSpPr txBox="1"/>
          <p:nvPr/>
        </p:nvSpPr>
        <p:spPr>
          <a:xfrm>
            <a:off x="1384403" y="4963255"/>
            <a:ext cx="1458776" cy="738664"/>
          </a:xfrm>
          <a:prstGeom prst="rect">
            <a:avLst/>
          </a:prstGeom>
          <a:noFill/>
          <a:ln w="3175">
            <a:noFill/>
          </a:ln>
        </p:spPr>
        <p:txBody>
          <a:bodyPr wrap="square" rtlCol="0">
            <a:spAutoFit/>
          </a:bodyPr>
          <a:lstStyle/>
          <a:p>
            <a:pPr algn="ctr"/>
            <a:r>
              <a:rPr lang="nb-NO" sz="1050" dirty="0" smtClean="0"/>
              <a:t>Utarbeide kontrakter, lønn og goder.</a:t>
            </a:r>
          </a:p>
          <a:p>
            <a:pPr algn="ctr"/>
            <a:r>
              <a:rPr lang="nb-NO" sz="1050" dirty="0" smtClean="0"/>
              <a:t>Søke etter, intervjue og signere ansatte.</a:t>
            </a:r>
            <a:endParaRPr lang="nb-NO" sz="1050" dirty="0"/>
          </a:p>
        </p:txBody>
      </p:sp>
      <p:pic>
        <p:nvPicPr>
          <p:cNvPr id="88" name="Picture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8380" y="4239097"/>
            <a:ext cx="470985" cy="470985"/>
          </a:xfrm>
          <a:prstGeom prst="rect">
            <a:avLst/>
          </a:prstGeom>
        </p:spPr>
      </p:pic>
      <p:sp>
        <p:nvSpPr>
          <p:cNvPr id="90" name="Oval 89"/>
          <p:cNvSpPr>
            <a:spLocks noChangeAspect="1"/>
          </p:cNvSpPr>
          <p:nvPr/>
        </p:nvSpPr>
        <p:spPr>
          <a:xfrm>
            <a:off x="2098381" y="420340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4" name="Straight Connector 93"/>
          <p:cNvCxnSpPr/>
          <p:nvPr/>
        </p:nvCxnSpPr>
        <p:spPr>
          <a:xfrm flipH="1">
            <a:off x="2081126" y="4520074"/>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117731" y="1301259"/>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Oval 98"/>
          <p:cNvSpPr>
            <a:spLocks noChangeAspect="1"/>
          </p:cNvSpPr>
          <p:nvPr/>
        </p:nvSpPr>
        <p:spPr>
          <a:xfrm>
            <a:off x="3173261" y="420255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Box 99"/>
          <p:cNvSpPr txBox="1"/>
          <p:nvPr/>
        </p:nvSpPr>
        <p:spPr>
          <a:xfrm>
            <a:off x="2801421" y="4973271"/>
            <a:ext cx="1283677" cy="415498"/>
          </a:xfrm>
          <a:prstGeom prst="rect">
            <a:avLst/>
          </a:prstGeom>
          <a:noFill/>
          <a:ln w="3175">
            <a:noFill/>
          </a:ln>
        </p:spPr>
        <p:txBody>
          <a:bodyPr wrap="square" rtlCol="0">
            <a:spAutoFit/>
          </a:bodyPr>
          <a:lstStyle/>
          <a:p>
            <a:pPr algn="ctr"/>
            <a:r>
              <a:rPr lang="nb-NO" sz="1050" dirty="0" smtClean="0"/>
              <a:t>Opprette skattetrekkskonto</a:t>
            </a:r>
            <a:endParaRPr lang="nb-NO" sz="1050" dirty="0"/>
          </a:p>
        </p:txBody>
      </p:sp>
      <p:cxnSp>
        <p:nvCxnSpPr>
          <p:cNvPr id="101" name="Straight Connector 100"/>
          <p:cNvCxnSpPr>
            <a:stCxn id="99" idx="4"/>
            <a:endCxn id="100" idx="0"/>
          </p:cNvCxnSpPr>
          <p:nvPr/>
        </p:nvCxnSpPr>
        <p:spPr>
          <a:xfrm flipH="1">
            <a:off x="3443260" y="4742552"/>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7126" y="4232303"/>
            <a:ext cx="470985" cy="470985"/>
          </a:xfrm>
          <a:prstGeom prst="rect">
            <a:avLst/>
          </a:prstGeom>
        </p:spPr>
      </p:pic>
      <p:cxnSp>
        <p:nvCxnSpPr>
          <p:cNvPr id="106" name="Straight Arrow Connector 105"/>
          <p:cNvCxnSpPr/>
          <p:nvPr/>
        </p:nvCxnSpPr>
        <p:spPr>
          <a:xfrm>
            <a:off x="2656165" y="4472552"/>
            <a:ext cx="487134" cy="171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6" name="Rectangular Callout 115"/>
          <p:cNvSpPr/>
          <p:nvPr/>
        </p:nvSpPr>
        <p:spPr>
          <a:xfrm>
            <a:off x="1562464" y="2708027"/>
            <a:ext cx="1064781" cy="796763"/>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Vanskelig å forstå hva som er innenfor lovverket og ikke. Lite hjelp fra Arbeidstilsynet</a:t>
            </a:r>
            <a:endParaRPr lang="nb-NO" sz="900" dirty="0">
              <a:solidFill>
                <a:schemeClr val="tx1"/>
              </a:solidFill>
            </a:endParaRPr>
          </a:p>
        </p:txBody>
      </p:sp>
      <p:cxnSp>
        <p:nvCxnSpPr>
          <p:cNvPr id="120" name="Straight Connector 119"/>
          <p:cNvCxnSpPr/>
          <p:nvPr/>
        </p:nvCxnSpPr>
        <p:spPr>
          <a:xfrm>
            <a:off x="1205249" y="4472552"/>
            <a:ext cx="297521"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2" name="Oval 121"/>
          <p:cNvSpPr>
            <a:spLocks noChangeAspect="1"/>
          </p:cNvSpPr>
          <p:nvPr/>
        </p:nvSpPr>
        <p:spPr>
          <a:xfrm>
            <a:off x="4900270" y="420255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TextBox 123"/>
          <p:cNvSpPr txBox="1"/>
          <p:nvPr/>
        </p:nvSpPr>
        <p:spPr>
          <a:xfrm>
            <a:off x="4444006" y="4973271"/>
            <a:ext cx="1446225" cy="900246"/>
          </a:xfrm>
          <a:prstGeom prst="rect">
            <a:avLst/>
          </a:prstGeom>
          <a:noFill/>
          <a:ln w="3175">
            <a:noFill/>
          </a:ln>
        </p:spPr>
        <p:txBody>
          <a:bodyPr wrap="square" rtlCol="0">
            <a:spAutoFit/>
          </a:bodyPr>
          <a:lstStyle/>
          <a:p>
            <a:pPr algn="ctr"/>
            <a:r>
              <a:rPr lang="nb-NO" sz="1050" dirty="0" smtClean="0"/>
              <a:t>Registrere restaurant som ny næringsmiddel- virksomhet hos Mattilsynet.</a:t>
            </a:r>
            <a:endParaRPr lang="nb-NO" sz="1050" dirty="0"/>
          </a:p>
        </p:txBody>
      </p:sp>
      <p:cxnSp>
        <p:nvCxnSpPr>
          <p:cNvPr id="125" name="Straight Connector 124"/>
          <p:cNvCxnSpPr>
            <a:stCxn id="122" idx="4"/>
            <a:endCxn id="124" idx="0"/>
          </p:cNvCxnSpPr>
          <p:nvPr/>
        </p:nvCxnSpPr>
        <p:spPr>
          <a:xfrm flipH="1">
            <a:off x="5167119" y="4742552"/>
            <a:ext cx="315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135" y="4232303"/>
            <a:ext cx="470985" cy="470985"/>
          </a:xfrm>
          <a:prstGeom prst="rect">
            <a:avLst/>
          </a:prstGeom>
        </p:spPr>
      </p:pic>
      <p:cxnSp>
        <p:nvCxnSpPr>
          <p:cNvPr id="142" name="Straight Arrow Connector 141"/>
          <p:cNvCxnSpPr/>
          <p:nvPr/>
        </p:nvCxnSpPr>
        <p:spPr>
          <a:xfrm flipV="1">
            <a:off x="3697760" y="4474262"/>
            <a:ext cx="1172377" cy="981"/>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1" idx="6"/>
          </p:cNvCxnSpPr>
          <p:nvPr/>
        </p:nvCxnSpPr>
        <p:spPr>
          <a:xfrm flipV="1">
            <a:off x="7303448" y="4467795"/>
            <a:ext cx="902859" cy="4757"/>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80" name="Pentagon 79"/>
          <p:cNvSpPr/>
          <p:nvPr/>
        </p:nvSpPr>
        <p:spPr>
          <a:xfrm>
            <a:off x="4129060" y="553913"/>
            <a:ext cx="2511970"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Registrering hos    Mattilsynet</a:t>
            </a:r>
            <a:endParaRPr lang="nb-NO" dirty="0"/>
          </a:p>
        </p:txBody>
      </p:sp>
      <p:sp>
        <p:nvSpPr>
          <p:cNvPr id="78" name="Pentagon 77"/>
          <p:cNvSpPr/>
          <p:nvPr/>
        </p:nvSpPr>
        <p:spPr>
          <a:xfrm>
            <a:off x="1186962" y="553913"/>
            <a:ext cx="3261945"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Ansettelser</a:t>
            </a:r>
            <a:endParaRPr lang="nb-NO" dirty="0">
              <a:solidFill>
                <a:schemeClr val="bg1"/>
              </a:solidFill>
            </a:endParaRPr>
          </a:p>
        </p:txBody>
      </p:sp>
      <p:sp>
        <p:nvSpPr>
          <p:cNvPr id="191" name="TextBox 190"/>
          <p:cNvSpPr txBox="1"/>
          <p:nvPr/>
        </p:nvSpPr>
        <p:spPr>
          <a:xfrm>
            <a:off x="5072676" y="1489445"/>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94" name="Straight Arrow Connector 193"/>
          <p:cNvCxnSpPr/>
          <p:nvPr/>
        </p:nvCxnSpPr>
        <p:spPr>
          <a:xfrm>
            <a:off x="10194955" y="4479345"/>
            <a:ext cx="874902" cy="455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1632068" y="4479345"/>
            <a:ext cx="527076"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8" name="Rectangular Callout 107"/>
          <p:cNvSpPr/>
          <p:nvPr/>
        </p:nvSpPr>
        <p:spPr>
          <a:xfrm>
            <a:off x="6641029" y="2718091"/>
            <a:ext cx="126417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Unødvendig og tidkrevene å fylle inn samme informasjon flere ganger.</a:t>
            </a:r>
            <a:endParaRPr lang="nb-NO" sz="900" dirty="0">
              <a:solidFill>
                <a:schemeClr val="tx1"/>
              </a:solidFill>
            </a:endParaRP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4983" y="3034226"/>
            <a:ext cx="267605" cy="267605"/>
          </a:xfrm>
          <a:prstGeom prst="rect">
            <a:avLst/>
          </a:prstGeom>
        </p:spPr>
      </p:pic>
      <p:cxnSp>
        <p:nvCxnSpPr>
          <p:cNvPr id="112" name="Straight Arrow Connector 111"/>
          <p:cNvCxnSpPr/>
          <p:nvPr/>
        </p:nvCxnSpPr>
        <p:spPr>
          <a:xfrm>
            <a:off x="8764726" y="4473485"/>
            <a:ext cx="874902" cy="455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32888" y="4239096"/>
            <a:ext cx="470985" cy="470985"/>
          </a:xfrm>
          <a:prstGeom prst="rect">
            <a:avLst/>
          </a:prstGeom>
        </p:spPr>
      </p:pic>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69513" y="3080344"/>
            <a:ext cx="267605" cy="267605"/>
          </a:xfrm>
          <a:prstGeom prst="rect">
            <a:avLst/>
          </a:prstGeom>
        </p:spPr>
      </p:pic>
      <p:sp>
        <p:nvSpPr>
          <p:cNvPr id="115" name="Rectangular Callout 114"/>
          <p:cNvSpPr/>
          <p:nvPr/>
        </p:nvSpPr>
        <p:spPr>
          <a:xfrm>
            <a:off x="4704116" y="2607836"/>
            <a:ext cx="1064781" cy="852779"/>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Vanskelig å vite hvilket skjema som skal velges, og hvordan det skal fylles ut.</a:t>
            </a:r>
            <a:endParaRPr lang="nb-NO" sz="900" dirty="0">
              <a:solidFill>
                <a:schemeClr val="tx1"/>
              </a:solidFill>
            </a:endParaRPr>
          </a:p>
        </p:txBody>
      </p:sp>
      <p:pic>
        <p:nvPicPr>
          <p:cNvPr id="117" name="Picture 1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4227" y="2907813"/>
            <a:ext cx="267605" cy="267605"/>
          </a:xfrm>
          <a:prstGeom prst="rect">
            <a:avLst/>
          </a:prstGeom>
        </p:spPr>
      </p:pic>
      <p:cxnSp>
        <p:nvCxnSpPr>
          <p:cNvPr id="118" name="Straight Connector 117"/>
          <p:cNvCxnSpPr/>
          <p:nvPr/>
        </p:nvCxnSpPr>
        <p:spPr>
          <a:xfrm>
            <a:off x="6254040" y="1286604"/>
            <a:ext cx="0" cy="45632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206321" y="1767126"/>
            <a:ext cx="3882709" cy="0"/>
          </a:xfrm>
          <a:prstGeom prst="line">
            <a:avLst/>
          </a:prstGeom>
        </p:spPr>
        <p:style>
          <a:lnRef idx="1">
            <a:schemeClr val="accent1"/>
          </a:lnRef>
          <a:fillRef idx="0">
            <a:schemeClr val="accent1"/>
          </a:fillRef>
          <a:effectRef idx="0">
            <a:schemeClr val="accent1"/>
          </a:effectRef>
          <a:fontRef idx="minor">
            <a:schemeClr val="tx1"/>
          </a:fontRef>
        </p:style>
      </p:cxnSp>
      <p:sp>
        <p:nvSpPr>
          <p:cNvPr id="121" name="Oval 120"/>
          <p:cNvSpPr>
            <a:spLocks noChangeAspect="1"/>
          </p:cNvSpPr>
          <p:nvPr/>
        </p:nvSpPr>
        <p:spPr>
          <a:xfrm>
            <a:off x="6763448" y="420255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TextBox 126"/>
          <p:cNvSpPr txBox="1"/>
          <p:nvPr/>
        </p:nvSpPr>
        <p:spPr>
          <a:xfrm>
            <a:off x="6391608" y="4973271"/>
            <a:ext cx="1283677" cy="577081"/>
          </a:xfrm>
          <a:prstGeom prst="rect">
            <a:avLst/>
          </a:prstGeom>
          <a:noFill/>
          <a:ln w="3175">
            <a:noFill/>
          </a:ln>
        </p:spPr>
        <p:txBody>
          <a:bodyPr wrap="square" rtlCol="0">
            <a:spAutoFit/>
          </a:bodyPr>
          <a:lstStyle/>
          <a:p>
            <a:pPr algn="ctr"/>
            <a:r>
              <a:rPr lang="nb-NO" sz="1050" dirty="0" smtClean="0"/>
              <a:t>Søke om søndagsåpent eller uteservering.</a:t>
            </a:r>
            <a:endParaRPr lang="nb-NO" sz="1050" dirty="0"/>
          </a:p>
        </p:txBody>
      </p:sp>
      <p:cxnSp>
        <p:nvCxnSpPr>
          <p:cNvPr id="130" name="Straight Connector 129"/>
          <p:cNvCxnSpPr>
            <a:stCxn id="121" idx="4"/>
            <a:endCxn id="127" idx="0"/>
          </p:cNvCxnSpPr>
          <p:nvPr/>
        </p:nvCxnSpPr>
        <p:spPr>
          <a:xfrm flipH="1">
            <a:off x="7033447" y="4742552"/>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7313" y="4232303"/>
            <a:ext cx="470985" cy="470985"/>
          </a:xfrm>
          <a:prstGeom prst="rect">
            <a:avLst/>
          </a:prstGeom>
        </p:spPr>
      </p:pic>
      <p:sp>
        <p:nvSpPr>
          <p:cNvPr id="132" name="Oval 131"/>
          <p:cNvSpPr>
            <a:spLocks noChangeAspect="1"/>
          </p:cNvSpPr>
          <p:nvPr/>
        </p:nvSpPr>
        <p:spPr>
          <a:xfrm>
            <a:off x="8232172" y="4209345"/>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TextBox 134"/>
          <p:cNvSpPr txBox="1"/>
          <p:nvPr/>
        </p:nvSpPr>
        <p:spPr>
          <a:xfrm>
            <a:off x="7838508" y="4980064"/>
            <a:ext cx="1325624" cy="738664"/>
          </a:xfrm>
          <a:prstGeom prst="rect">
            <a:avLst/>
          </a:prstGeom>
          <a:noFill/>
          <a:ln w="3175">
            <a:noFill/>
          </a:ln>
        </p:spPr>
        <p:txBody>
          <a:bodyPr wrap="square" rtlCol="0">
            <a:spAutoFit/>
          </a:bodyPr>
          <a:lstStyle/>
          <a:p>
            <a:pPr algn="ctr"/>
            <a:r>
              <a:rPr lang="nb-NO" sz="1050" dirty="0" smtClean="0"/>
              <a:t>Sykemeldinger, permitteringer og rekrutteringsbistand hos NAV</a:t>
            </a:r>
            <a:endParaRPr lang="nb-NO" sz="1050" dirty="0"/>
          </a:p>
        </p:txBody>
      </p:sp>
      <p:cxnSp>
        <p:nvCxnSpPr>
          <p:cNvPr id="141" name="Straight Connector 140"/>
          <p:cNvCxnSpPr>
            <a:stCxn id="132" idx="4"/>
            <a:endCxn id="135" idx="0"/>
          </p:cNvCxnSpPr>
          <p:nvPr/>
        </p:nvCxnSpPr>
        <p:spPr>
          <a:xfrm flipH="1">
            <a:off x="8501320" y="4749345"/>
            <a:ext cx="852"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66037" y="4239096"/>
            <a:ext cx="470985" cy="470985"/>
          </a:xfrm>
          <a:prstGeom prst="rect">
            <a:avLst/>
          </a:prstGeom>
        </p:spPr>
      </p:pic>
      <p:sp>
        <p:nvSpPr>
          <p:cNvPr id="144" name="Oval 143"/>
          <p:cNvSpPr>
            <a:spLocks noChangeAspect="1"/>
          </p:cNvSpPr>
          <p:nvPr/>
        </p:nvSpPr>
        <p:spPr>
          <a:xfrm>
            <a:off x="9637725" y="420255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TextBox 144"/>
          <p:cNvSpPr txBox="1"/>
          <p:nvPr/>
        </p:nvSpPr>
        <p:spPr>
          <a:xfrm>
            <a:off x="9213535" y="4980064"/>
            <a:ext cx="1387093" cy="738664"/>
          </a:xfrm>
          <a:prstGeom prst="rect">
            <a:avLst/>
          </a:prstGeom>
          <a:noFill/>
          <a:ln w="3175">
            <a:noFill/>
          </a:ln>
        </p:spPr>
        <p:txBody>
          <a:bodyPr wrap="square" rtlCol="0">
            <a:spAutoFit/>
          </a:bodyPr>
          <a:lstStyle/>
          <a:p>
            <a:pPr algn="ctr"/>
            <a:r>
              <a:rPr lang="nb-NO" sz="1050" dirty="0" smtClean="0"/>
              <a:t>Endringer i virksomheten, feks styre og daglig leder.</a:t>
            </a:r>
          </a:p>
          <a:p>
            <a:pPr algn="ctr"/>
            <a:r>
              <a:rPr lang="nb-NO" sz="1050" dirty="0" smtClean="0"/>
              <a:t>Ny samord. reg. mld.</a:t>
            </a:r>
            <a:endParaRPr lang="nb-NO" sz="1050" dirty="0"/>
          </a:p>
        </p:txBody>
      </p:sp>
      <p:cxnSp>
        <p:nvCxnSpPr>
          <p:cNvPr id="146" name="Straight Connector 145"/>
          <p:cNvCxnSpPr>
            <a:stCxn id="144" idx="4"/>
            <a:endCxn id="145" idx="0"/>
          </p:cNvCxnSpPr>
          <p:nvPr/>
        </p:nvCxnSpPr>
        <p:spPr>
          <a:xfrm flipH="1">
            <a:off x="9907082" y="4742552"/>
            <a:ext cx="643" cy="237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71590" y="4232303"/>
            <a:ext cx="470985" cy="470985"/>
          </a:xfrm>
          <a:prstGeom prst="rect">
            <a:avLst/>
          </a:prstGeom>
        </p:spPr>
      </p:pic>
      <p:sp>
        <p:nvSpPr>
          <p:cNvPr id="150" name="Oval 149"/>
          <p:cNvSpPr>
            <a:spLocks noChangeAspect="1"/>
          </p:cNvSpPr>
          <p:nvPr/>
        </p:nvSpPr>
        <p:spPr>
          <a:xfrm>
            <a:off x="11084625" y="4207308"/>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TextBox 151"/>
          <p:cNvSpPr txBox="1"/>
          <p:nvPr/>
        </p:nvSpPr>
        <p:spPr>
          <a:xfrm>
            <a:off x="10712785" y="4978027"/>
            <a:ext cx="1283677" cy="415498"/>
          </a:xfrm>
          <a:prstGeom prst="rect">
            <a:avLst/>
          </a:prstGeom>
          <a:noFill/>
          <a:ln w="3175">
            <a:noFill/>
          </a:ln>
        </p:spPr>
        <p:txBody>
          <a:bodyPr wrap="square" rtlCol="0">
            <a:spAutoFit/>
          </a:bodyPr>
          <a:lstStyle/>
          <a:p>
            <a:pPr algn="ctr"/>
            <a:r>
              <a:rPr lang="nb-NO" sz="1050" dirty="0" smtClean="0"/>
              <a:t>Velge domene og lage nettside.</a:t>
            </a:r>
            <a:endParaRPr lang="nb-NO" sz="1050" dirty="0"/>
          </a:p>
        </p:txBody>
      </p:sp>
      <p:cxnSp>
        <p:nvCxnSpPr>
          <p:cNvPr id="154" name="Straight Connector 153"/>
          <p:cNvCxnSpPr>
            <a:stCxn id="150" idx="4"/>
            <a:endCxn id="152" idx="0"/>
          </p:cNvCxnSpPr>
          <p:nvPr/>
        </p:nvCxnSpPr>
        <p:spPr>
          <a:xfrm flipH="1">
            <a:off x="11354624" y="4747308"/>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18490" y="4237059"/>
            <a:ext cx="470985" cy="470985"/>
          </a:xfrm>
          <a:prstGeom prst="rect">
            <a:avLst/>
          </a:prstGeom>
        </p:spPr>
      </p:pic>
      <p:cxnSp>
        <p:nvCxnSpPr>
          <p:cNvPr id="148" name="Straight Arrow Connector 147"/>
          <p:cNvCxnSpPr>
            <a:stCxn id="122" idx="6"/>
          </p:cNvCxnSpPr>
          <p:nvPr/>
        </p:nvCxnSpPr>
        <p:spPr>
          <a:xfrm>
            <a:off x="5440270" y="4472552"/>
            <a:ext cx="1300118" cy="4757"/>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445011" y="1767126"/>
            <a:ext cx="6551451"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spTree>
    <p:extLst>
      <p:ext uri="{BB962C8B-B14F-4D97-AF65-F5344CB8AC3E}">
        <p14:creationId xmlns:p14="http://schemas.microsoft.com/office/powerpoint/2010/main" val="3199695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503"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340482"/>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186962" y="4114803"/>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6715" y="4114803"/>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89" y="2440428"/>
            <a:ext cx="267605" cy="267605"/>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8" y="3041950"/>
            <a:ext cx="267605" cy="267605"/>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807" y="3643472"/>
            <a:ext cx="280986" cy="280986"/>
          </a:xfrm>
          <a:prstGeom prst="rect">
            <a:avLst/>
          </a:prstGeom>
        </p:spPr>
      </p:pic>
      <p:sp>
        <p:nvSpPr>
          <p:cNvPr id="89" name="Rectangle 88"/>
          <p:cNvSpPr/>
          <p:nvPr/>
        </p:nvSpPr>
        <p:spPr>
          <a:xfrm>
            <a:off x="1186961" y="2340482"/>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49"/>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49"/>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65"/>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26"/>
            <a:ext cx="844061" cy="369332"/>
          </a:xfrm>
          <a:prstGeom prst="rect">
            <a:avLst/>
          </a:prstGeom>
          <a:noFill/>
        </p:spPr>
        <p:txBody>
          <a:bodyPr wrap="square" rtlCol="0">
            <a:spAutoFit/>
          </a:bodyPr>
          <a:lstStyle/>
          <a:p>
            <a:pPr algn="ctr"/>
            <a:r>
              <a:rPr lang="en-US" dirty="0" smtClean="0"/>
              <a:t>Steg</a:t>
            </a:r>
            <a:endParaRPr lang="en-US" dirty="0"/>
          </a:p>
        </p:txBody>
      </p:sp>
      <p:sp>
        <p:nvSpPr>
          <p:cNvPr id="186" name="TextBox 185"/>
          <p:cNvSpPr txBox="1"/>
          <p:nvPr/>
        </p:nvSpPr>
        <p:spPr>
          <a:xfrm>
            <a:off x="1795507" y="1512463"/>
            <a:ext cx="369154" cy="523220"/>
          </a:xfrm>
          <a:prstGeom prst="rect">
            <a:avLst/>
          </a:prstGeom>
          <a:noFill/>
        </p:spPr>
        <p:txBody>
          <a:bodyPr wrap="square" rtlCol="0">
            <a:spAutoFit/>
          </a:bodyPr>
          <a:lstStyle/>
          <a:p>
            <a:pPr algn="ctr"/>
            <a:r>
              <a:rPr lang="en-US" sz="2800" b="1" dirty="0" smtClean="0"/>
              <a:t>!</a:t>
            </a:r>
            <a:endParaRPr lang="en-US" sz="2800" b="1" dirty="0"/>
          </a:p>
        </p:txBody>
      </p:sp>
      <p:cxnSp>
        <p:nvCxnSpPr>
          <p:cNvPr id="185" name="Straight Connector 184"/>
          <p:cNvCxnSpPr/>
          <p:nvPr/>
        </p:nvCxnSpPr>
        <p:spPr>
          <a:xfrm>
            <a:off x="1211422" y="1769340"/>
            <a:ext cx="57714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08689" y="4202558"/>
            <a:ext cx="1283677" cy="1509383"/>
            <a:chOff x="2801421" y="3754147"/>
            <a:chExt cx="1283677" cy="1509383"/>
          </a:xfrm>
        </p:grpSpPr>
        <p:sp>
          <p:nvSpPr>
            <p:cNvPr id="99" name="Oval 98"/>
            <p:cNvSpPr>
              <a:spLocks noChangeAspect="1"/>
            </p:cNvSpPr>
            <p:nvPr/>
          </p:nvSpPr>
          <p:spPr>
            <a:xfrm>
              <a:off x="3173261"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Box 99"/>
            <p:cNvSpPr txBox="1"/>
            <p:nvPr/>
          </p:nvSpPr>
          <p:spPr>
            <a:xfrm>
              <a:off x="2801421" y="4524866"/>
              <a:ext cx="1283677" cy="738664"/>
            </a:xfrm>
            <a:prstGeom prst="rect">
              <a:avLst/>
            </a:prstGeom>
            <a:noFill/>
            <a:ln w="3175">
              <a:noFill/>
            </a:ln>
          </p:spPr>
          <p:txBody>
            <a:bodyPr wrap="square" rtlCol="0">
              <a:spAutoFit/>
            </a:bodyPr>
            <a:lstStyle/>
            <a:p>
              <a:pPr algn="ctr"/>
              <a:r>
                <a:rPr lang="nb-NO" sz="1050" dirty="0" smtClean="0"/>
                <a:t>Utbetale lønn og levere av</a:t>
              </a:r>
              <a:br>
                <a:rPr lang="nb-NO" sz="1050" dirty="0" smtClean="0"/>
              </a:br>
              <a:r>
                <a:rPr lang="nb-NO" sz="1050" dirty="0" smtClean="0"/>
                <a:t>a-melding (månedlig)</a:t>
              </a:r>
              <a:endParaRPr lang="nb-NO" sz="1050" dirty="0"/>
            </a:p>
          </p:txBody>
        </p:sp>
        <p:cxnSp>
          <p:nvCxnSpPr>
            <p:cNvPr id="101" name="Straight Connector 100"/>
            <p:cNvCxnSpPr>
              <a:stCxn id="99" idx="4"/>
              <a:endCxn id="100" idx="0"/>
            </p:cNvCxnSpPr>
            <p:nvPr/>
          </p:nvCxnSpPr>
          <p:spPr>
            <a:xfrm flipH="1">
              <a:off x="3443260" y="4294147"/>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7126" y="3783898"/>
              <a:ext cx="470985" cy="470985"/>
            </a:xfrm>
            <a:prstGeom prst="rect">
              <a:avLst/>
            </a:prstGeom>
          </p:spPr>
        </p:pic>
      </p:grpSp>
      <p:sp>
        <p:nvSpPr>
          <p:cNvPr id="116" name="Rectangular Callout 115"/>
          <p:cNvSpPr/>
          <p:nvPr/>
        </p:nvSpPr>
        <p:spPr>
          <a:xfrm>
            <a:off x="1562464" y="2708033"/>
            <a:ext cx="1064781" cy="796763"/>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Skatt og regnskap er vanskelig, ansetter ekstern regnskapsfører</a:t>
            </a:r>
            <a:endParaRPr lang="nb-NO" sz="900" dirty="0">
              <a:solidFill>
                <a:schemeClr val="tx1"/>
              </a:solidFill>
            </a:endParaRPr>
          </a:p>
        </p:txBody>
      </p:sp>
      <p:grpSp>
        <p:nvGrpSpPr>
          <p:cNvPr id="5" name="Group 4"/>
          <p:cNvGrpSpPr/>
          <p:nvPr/>
        </p:nvGrpSpPr>
        <p:grpSpPr>
          <a:xfrm>
            <a:off x="4819734" y="4202558"/>
            <a:ext cx="1790070" cy="1509383"/>
            <a:chOff x="4269716" y="3754147"/>
            <a:chExt cx="1790070" cy="1509383"/>
          </a:xfrm>
        </p:grpSpPr>
        <p:sp>
          <p:nvSpPr>
            <p:cNvPr id="122" name="Oval 121"/>
            <p:cNvSpPr>
              <a:spLocks noChangeAspect="1"/>
            </p:cNvSpPr>
            <p:nvPr/>
          </p:nvSpPr>
          <p:spPr>
            <a:xfrm>
              <a:off x="4900270"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TextBox 123"/>
            <p:cNvSpPr txBox="1"/>
            <p:nvPr/>
          </p:nvSpPr>
          <p:spPr>
            <a:xfrm>
              <a:off x="4269716" y="4524866"/>
              <a:ext cx="1790070" cy="738664"/>
            </a:xfrm>
            <a:prstGeom prst="rect">
              <a:avLst/>
            </a:prstGeom>
            <a:noFill/>
            <a:ln w="3175">
              <a:noFill/>
            </a:ln>
          </p:spPr>
          <p:txBody>
            <a:bodyPr wrap="square" rtlCol="0">
              <a:spAutoFit/>
            </a:bodyPr>
            <a:lstStyle/>
            <a:p>
              <a:pPr algn="ctr"/>
              <a:r>
                <a:rPr lang="nb-NO" sz="1050" dirty="0" smtClean="0"/>
                <a:t>Rapportere og betale moms.</a:t>
              </a:r>
              <a:br>
                <a:rPr lang="nb-NO" sz="1050" dirty="0" smtClean="0"/>
              </a:br>
              <a:r>
                <a:rPr lang="nb-NO" sz="1050" dirty="0" smtClean="0"/>
                <a:t>Betale a-avgift og forskuddstrekk</a:t>
              </a:r>
              <a:br>
                <a:rPr lang="nb-NO" sz="1050" dirty="0" smtClean="0"/>
              </a:br>
              <a:r>
                <a:rPr lang="nb-NO" sz="1050" dirty="0" smtClean="0"/>
                <a:t>(annenhver måned)</a:t>
              </a:r>
              <a:endParaRPr lang="nb-NO" sz="1050" dirty="0"/>
            </a:p>
          </p:txBody>
        </p:sp>
        <p:cxnSp>
          <p:nvCxnSpPr>
            <p:cNvPr id="125" name="Straight Connector 124"/>
            <p:cNvCxnSpPr>
              <a:stCxn id="122" idx="4"/>
              <a:endCxn id="124" idx="0"/>
            </p:cNvCxnSpPr>
            <p:nvPr/>
          </p:nvCxnSpPr>
          <p:spPr>
            <a:xfrm flipH="1">
              <a:off x="5164751" y="4294147"/>
              <a:ext cx="5519"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135" y="3783898"/>
              <a:ext cx="470985" cy="470985"/>
            </a:xfrm>
            <a:prstGeom prst="rect">
              <a:avLst/>
            </a:prstGeom>
          </p:spPr>
        </p:pic>
      </p:grpSp>
      <p:sp>
        <p:nvSpPr>
          <p:cNvPr id="78" name="Pentagon 77"/>
          <p:cNvSpPr/>
          <p:nvPr/>
        </p:nvSpPr>
        <p:spPr>
          <a:xfrm>
            <a:off x="1186962" y="553919"/>
            <a:ext cx="1091125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Periodiske rutiner og kontroller</a:t>
            </a:r>
            <a:endParaRPr lang="nb-NO" dirty="0">
              <a:solidFill>
                <a:schemeClr val="bg1"/>
              </a:solidFill>
            </a:endParaRPr>
          </a:p>
        </p:txBody>
      </p:sp>
      <p:sp>
        <p:nvSpPr>
          <p:cNvPr id="191" name="TextBox 190"/>
          <p:cNvSpPr txBox="1"/>
          <p:nvPr/>
        </p:nvSpPr>
        <p:spPr>
          <a:xfrm>
            <a:off x="10776075" y="1489451"/>
            <a:ext cx="369154" cy="523220"/>
          </a:xfrm>
          <a:prstGeom prst="rect">
            <a:avLst/>
          </a:prstGeom>
          <a:noFill/>
        </p:spPr>
        <p:txBody>
          <a:bodyPr wrap="square" rtlCol="0">
            <a:spAutoFit/>
          </a:bodyPr>
          <a:lstStyle/>
          <a:p>
            <a:pPr algn="ctr"/>
            <a:r>
              <a:rPr lang="en-US" sz="2800" b="1" dirty="0" smtClean="0"/>
              <a:t>!</a:t>
            </a:r>
            <a:endParaRPr lang="en-US" sz="2800" b="1" dirty="0"/>
          </a:p>
        </p:txBody>
      </p:sp>
      <p:sp>
        <p:nvSpPr>
          <p:cNvPr id="108" name="Rectangular Callout 107"/>
          <p:cNvSpPr/>
          <p:nvPr/>
        </p:nvSpPr>
        <p:spPr>
          <a:xfrm>
            <a:off x="8698947" y="2824167"/>
            <a:ext cx="126417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Kommunale forskjeller i kvalitet og gjennomføring av kontroller</a:t>
            </a:r>
            <a:endParaRPr lang="nb-NO" sz="900" dirty="0">
              <a:solidFill>
                <a:schemeClr val="tx1"/>
              </a:solidFill>
            </a:endParaRPr>
          </a:p>
        </p:txBody>
      </p:sp>
      <p:pic>
        <p:nvPicPr>
          <p:cNvPr id="109" name="Picture 10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12901" y="3140302"/>
            <a:ext cx="267605" cy="267605"/>
          </a:xfrm>
          <a:prstGeom prst="rect">
            <a:avLst/>
          </a:prstGeom>
        </p:spPr>
      </p:pic>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69513" y="3080350"/>
            <a:ext cx="267605" cy="267605"/>
          </a:xfrm>
          <a:prstGeom prst="rect">
            <a:avLst/>
          </a:prstGeom>
        </p:spPr>
      </p:pic>
      <p:sp>
        <p:nvSpPr>
          <p:cNvPr id="115" name="Rectangular Callout 114"/>
          <p:cNvSpPr/>
          <p:nvPr/>
        </p:nvSpPr>
        <p:spPr>
          <a:xfrm>
            <a:off x="4104512" y="1992987"/>
            <a:ext cx="1223625" cy="852779"/>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Tok kurs hos SKE. Dette var veldig bra, og gjorde det lettere å kommunisere med regnskapsfører</a:t>
            </a:r>
            <a:endParaRPr lang="nb-NO" sz="900" dirty="0">
              <a:solidFill>
                <a:schemeClr val="tx1"/>
              </a:solidFill>
            </a:endParaRPr>
          </a:p>
        </p:txBody>
      </p:sp>
      <p:cxnSp>
        <p:nvCxnSpPr>
          <p:cNvPr id="190" name="Straight Connector 189"/>
          <p:cNvCxnSpPr/>
          <p:nvPr/>
        </p:nvCxnSpPr>
        <p:spPr>
          <a:xfrm>
            <a:off x="2115338" y="1767132"/>
            <a:ext cx="866403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941907" y="4202558"/>
            <a:ext cx="1283677" cy="1347800"/>
            <a:chOff x="6391608" y="3754147"/>
            <a:chExt cx="1283677" cy="1347800"/>
          </a:xfrm>
        </p:grpSpPr>
        <p:sp>
          <p:nvSpPr>
            <p:cNvPr id="121" name="Oval 120"/>
            <p:cNvSpPr>
              <a:spLocks noChangeAspect="1"/>
            </p:cNvSpPr>
            <p:nvPr/>
          </p:nvSpPr>
          <p:spPr>
            <a:xfrm>
              <a:off x="6763448"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TextBox 126"/>
            <p:cNvSpPr txBox="1"/>
            <p:nvPr/>
          </p:nvSpPr>
          <p:spPr>
            <a:xfrm>
              <a:off x="6391608" y="4524866"/>
              <a:ext cx="1283677" cy="577081"/>
            </a:xfrm>
            <a:prstGeom prst="rect">
              <a:avLst/>
            </a:prstGeom>
            <a:noFill/>
            <a:ln w="3175">
              <a:noFill/>
            </a:ln>
          </p:spPr>
          <p:txBody>
            <a:bodyPr wrap="square" rtlCol="0">
              <a:spAutoFit/>
            </a:bodyPr>
            <a:lstStyle/>
            <a:p>
              <a:pPr algn="ctr"/>
              <a:r>
                <a:rPr lang="nb-NO" sz="1050" dirty="0" smtClean="0"/>
                <a:t>Betale forskuddsskatt.</a:t>
              </a:r>
              <a:br>
                <a:rPr lang="nb-NO" sz="1050" dirty="0" smtClean="0"/>
              </a:br>
              <a:r>
                <a:rPr lang="nb-NO" sz="1050" dirty="0" smtClean="0"/>
                <a:t>(To ganger årlig)</a:t>
              </a:r>
              <a:endParaRPr lang="nb-NO" sz="1050" dirty="0"/>
            </a:p>
          </p:txBody>
        </p:sp>
        <p:cxnSp>
          <p:nvCxnSpPr>
            <p:cNvPr id="130" name="Straight Connector 129"/>
            <p:cNvCxnSpPr>
              <a:stCxn id="121" idx="4"/>
              <a:endCxn id="127" idx="0"/>
            </p:cNvCxnSpPr>
            <p:nvPr/>
          </p:nvCxnSpPr>
          <p:spPr>
            <a:xfrm flipH="1">
              <a:off x="7033447" y="4294147"/>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7313" y="3783898"/>
              <a:ext cx="470985" cy="470985"/>
            </a:xfrm>
            <a:prstGeom prst="rect">
              <a:avLst/>
            </a:prstGeom>
          </p:spPr>
        </p:pic>
      </p:grpSp>
      <p:grpSp>
        <p:nvGrpSpPr>
          <p:cNvPr id="7" name="Group 6"/>
          <p:cNvGrpSpPr/>
          <p:nvPr/>
        </p:nvGrpSpPr>
        <p:grpSpPr>
          <a:xfrm>
            <a:off x="8739116" y="4202558"/>
            <a:ext cx="1325624" cy="1347800"/>
            <a:chOff x="7838508" y="3760940"/>
            <a:chExt cx="1325624" cy="1347800"/>
          </a:xfrm>
        </p:grpSpPr>
        <p:sp>
          <p:nvSpPr>
            <p:cNvPr id="132" name="Oval 131"/>
            <p:cNvSpPr>
              <a:spLocks noChangeAspect="1"/>
            </p:cNvSpPr>
            <p:nvPr/>
          </p:nvSpPr>
          <p:spPr>
            <a:xfrm>
              <a:off x="8232172" y="3760940"/>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TextBox 134"/>
            <p:cNvSpPr txBox="1"/>
            <p:nvPr/>
          </p:nvSpPr>
          <p:spPr>
            <a:xfrm>
              <a:off x="7838508" y="4531659"/>
              <a:ext cx="1325624" cy="577081"/>
            </a:xfrm>
            <a:prstGeom prst="rect">
              <a:avLst/>
            </a:prstGeom>
            <a:noFill/>
            <a:ln w="3175">
              <a:noFill/>
            </a:ln>
          </p:spPr>
          <p:txBody>
            <a:bodyPr wrap="square" rtlCol="0">
              <a:spAutoFit/>
            </a:bodyPr>
            <a:lstStyle/>
            <a:p>
              <a:pPr algn="ctr"/>
              <a:r>
                <a:rPr lang="nb-NO" sz="1050" dirty="0" smtClean="0"/>
                <a:t>Kontroll av skjenkebevilling.</a:t>
              </a:r>
              <a:br>
                <a:rPr lang="nb-NO" sz="1050" dirty="0" smtClean="0"/>
              </a:br>
              <a:r>
                <a:rPr lang="nb-NO" sz="1050" dirty="0" smtClean="0"/>
                <a:t>(Minst én gang årlig)</a:t>
              </a:r>
              <a:endParaRPr lang="nb-NO" sz="1050" dirty="0"/>
            </a:p>
          </p:txBody>
        </p:sp>
        <p:cxnSp>
          <p:nvCxnSpPr>
            <p:cNvPr id="141" name="Straight Connector 140"/>
            <p:cNvCxnSpPr>
              <a:stCxn id="132" idx="4"/>
              <a:endCxn id="135" idx="0"/>
            </p:cNvCxnSpPr>
            <p:nvPr/>
          </p:nvCxnSpPr>
          <p:spPr>
            <a:xfrm flipH="1">
              <a:off x="8501320" y="4300940"/>
              <a:ext cx="852"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307448" y="4202558"/>
            <a:ext cx="1796523" cy="1510247"/>
            <a:chOff x="10454359" y="3758903"/>
            <a:chExt cx="1796523" cy="1510247"/>
          </a:xfrm>
        </p:grpSpPr>
        <p:sp>
          <p:nvSpPr>
            <p:cNvPr id="150" name="Oval 149"/>
            <p:cNvSpPr>
              <a:spLocks noChangeAspect="1"/>
            </p:cNvSpPr>
            <p:nvPr/>
          </p:nvSpPr>
          <p:spPr>
            <a:xfrm>
              <a:off x="11084625" y="375890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TextBox 151"/>
            <p:cNvSpPr txBox="1"/>
            <p:nvPr/>
          </p:nvSpPr>
          <p:spPr>
            <a:xfrm>
              <a:off x="10454359" y="4530486"/>
              <a:ext cx="1796523" cy="738664"/>
            </a:xfrm>
            <a:prstGeom prst="rect">
              <a:avLst/>
            </a:prstGeom>
            <a:noFill/>
            <a:ln w="3175">
              <a:noFill/>
            </a:ln>
          </p:spPr>
          <p:txBody>
            <a:bodyPr wrap="square" rtlCol="0">
              <a:spAutoFit/>
            </a:bodyPr>
            <a:lstStyle/>
            <a:p>
              <a:pPr algn="ctr"/>
              <a:r>
                <a:rPr lang="nb-NO" sz="1050" dirty="0" smtClean="0"/>
                <a:t>Mattilsynet kommer på kontroll. Får rapport og smile- fjesplakat</a:t>
              </a:r>
              <a:br>
                <a:rPr lang="nb-NO" sz="1050" dirty="0" smtClean="0"/>
              </a:br>
              <a:r>
                <a:rPr lang="nb-NO" sz="1050" dirty="0" smtClean="0"/>
                <a:t>(Innen ti dager, hver 8 mnd)</a:t>
              </a:r>
              <a:endParaRPr lang="nb-NO" sz="1050" dirty="0"/>
            </a:p>
          </p:txBody>
        </p:sp>
        <p:cxnSp>
          <p:nvCxnSpPr>
            <p:cNvPr id="154" name="Straight Connector 153"/>
            <p:cNvCxnSpPr>
              <a:stCxn id="150" idx="4"/>
              <a:endCxn id="152" idx="0"/>
            </p:cNvCxnSpPr>
            <p:nvPr/>
          </p:nvCxnSpPr>
          <p:spPr>
            <a:xfrm flipH="1">
              <a:off x="11352621" y="4298903"/>
              <a:ext cx="2004" cy="231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p:nvPr/>
        </p:nvCxnSpPr>
        <p:spPr>
          <a:xfrm>
            <a:off x="11214717" y="1767132"/>
            <a:ext cx="88530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423354" y="4216225"/>
            <a:ext cx="1283677" cy="1186217"/>
            <a:chOff x="1423354" y="3767814"/>
            <a:chExt cx="1283677" cy="1186217"/>
          </a:xfrm>
        </p:grpSpPr>
        <p:sp>
          <p:nvSpPr>
            <p:cNvPr id="69" name="Oval 68"/>
            <p:cNvSpPr>
              <a:spLocks noChangeAspect="1"/>
            </p:cNvSpPr>
            <p:nvPr/>
          </p:nvSpPr>
          <p:spPr>
            <a:xfrm>
              <a:off x="1795194" y="3767814"/>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xtBox 69"/>
            <p:cNvSpPr txBox="1"/>
            <p:nvPr/>
          </p:nvSpPr>
          <p:spPr>
            <a:xfrm>
              <a:off x="1423354" y="4538533"/>
              <a:ext cx="1283677" cy="415498"/>
            </a:xfrm>
            <a:prstGeom prst="rect">
              <a:avLst/>
            </a:prstGeom>
            <a:noFill/>
            <a:ln w="3175">
              <a:noFill/>
            </a:ln>
          </p:spPr>
          <p:txBody>
            <a:bodyPr wrap="square" rtlCol="0">
              <a:spAutoFit/>
            </a:bodyPr>
            <a:lstStyle/>
            <a:p>
              <a:pPr algn="ctr"/>
              <a:r>
                <a:rPr lang="nb-NO" sz="1050" dirty="0" smtClean="0"/>
                <a:t>Bokføring og føring av regnskap (daglig)</a:t>
              </a:r>
            </a:p>
          </p:txBody>
        </p:sp>
        <p:cxnSp>
          <p:nvCxnSpPr>
            <p:cNvPr id="71" name="Straight Connector 70"/>
            <p:cNvCxnSpPr>
              <a:stCxn id="69" idx="4"/>
              <a:endCxn id="70" idx="0"/>
            </p:cNvCxnSpPr>
            <p:nvPr/>
          </p:nvCxnSpPr>
          <p:spPr>
            <a:xfrm flipH="1">
              <a:off x="2065193" y="4307814"/>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29059" y="3797565"/>
              <a:ext cx="470985" cy="470985"/>
            </a:xfrm>
            <a:prstGeom prst="rect">
              <a:avLst/>
            </a:prstGeom>
          </p:spPr>
        </p:pic>
      </p:grpSp>
      <p:pic>
        <p:nvPicPr>
          <p:cNvPr id="95" name="Picture 9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1741" y="2278441"/>
            <a:ext cx="267605" cy="267605"/>
          </a:xfrm>
          <a:prstGeom prst="rect">
            <a:avLst/>
          </a:prstGeom>
        </p:spPr>
      </p:pic>
      <p:sp>
        <p:nvSpPr>
          <p:cNvPr id="98" name="Rectangular Callout 97"/>
          <p:cNvSpPr/>
          <p:nvPr/>
        </p:nvSpPr>
        <p:spPr>
          <a:xfrm>
            <a:off x="10328141" y="2870517"/>
            <a:ext cx="126417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Savner veiledning fra Mattilsynet før de kommer på kontroll</a:t>
            </a:r>
            <a:endParaRPr lang="nb-NO" sz="900" dirty="0">
              <a:solidFill>
                <a:schemeClr val="tx1"/>
              </a:solidFill>
            </a:endParaRPr>
          </a:p>
        </p:txBody>
      </p:sp>
      <p:pic>
        <p:nvPicPr>
          <p:cNvPr id="102" name="Picture 10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42095" y="3186652"/>
            <a:ext cx="267605" cy="267605"/>
          </a:xfrm>
          <a:prstGeom prst="rect">
            <a:avLst/>
          </a:prstGeom>
        </p:spPr>
      </p:pic>
      <p:cxnSp>
        <p:nvCxnSpPr>
          <p:cNvPr id="103" name="Straight Arrow Connector 102"/>
          <p:cNvCxnSpPr>
            <a:stCxn id="69" idx="6"/>
          </p:cNvCxnSpPr>
          <p:nvPr/>
        </p:nvCxnSpPr>
        <p:spPr>
          <a:xfrm>
            <a:off x="2335194" y="4486225"/>
            <a:ext cx="1233823" cy="251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9" idx="6"/>
            <a:endCxn id="122" idx="2"/>
          </p:cNvCxnSpPr>
          <p:nvPr/>
        </p:nvCxnSpPr>
        <p:spPr>
          <a:xfrm>
            <a:off x="4120529" y="4472558"/>
            <a:ext cx="1329759"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2" idx="6"/>
            <a:endCxn id="121" idx="2"/>
          </p:cNvCxnSpPr>
          <p:nvPr/>
        </p:nvCxnSpPr>
        <p:spPr>
          <a:xfrm>
            <a:off x="5990288" y="4472558"/>
            <a:ext cx="1323459"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21" idx="6"/>
            <a:endCxn id="132" idx="2"/>
          </p:cNvCxnSpPr>
          <p:nvPr/>
        </p:nvCxnSpPr>
        <p:spPr>
          <a:xfrm>
            <a:off x="7853747" y="4472558"/>
            <a:ext cx="1279033"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672780" y="4481468"/>
            <a:ext cx="1264934"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1471221" y="4479351"/>
            <a:ext cx="637762"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a:off x="1179789" y="4486225"/>
            <a:ext cx="579784"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33" name="Picture 1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66645" y="4239328"/>
            <a:ext cx="470985" cy="470985"/>
          </a:xfrm>
          <a:prstGeom prst="rect">
            <a:avLst/>
          </a:prstGeom>
        </p:spPr>
      </p:pic>
      <p:pic>
        <p:nvPicPr>
          <p:cNvPr id="134" name="Picture 1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70216" y="4239328"/>
            <a:ext cx="470985" cy="470985"/>
          </a:xfrm>
          <a:prstGeom prst="rect">
            <a:avLst/>
          </a:prstGeom>
        </p:spPr>
      </p:pic>
      <p:sp>
        <p:nvSpPr>
          <p:cNvPr id="67" name="TextBox 66"/>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spTree>
    <p:extLst>
      <p:ext uri="{BB962C8B-B14F-4D97-AF65-F5344CB8AC3E}">
        <p14:creationId xmlns:p14="http://schemas.microsoft.com/office/powerpoint/2010/main" val="143388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Tree>
    <p:extLst>
      <p:ext uri="{BB962C8B-B14F-4D97-AF65-F5344CB8AC3E}">
        <p14:creationId xmlns:p14="http://schemas.microsoft.com/office/powerpoint/2010/main" val="39719600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1527"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340475"/>
            <a:ext cx="1090247" cy="1670539"/>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186962" y="4114796"/>
            <a:ext cx="10911253" cy="1670539"/>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96715" y="4114796"/>
            <a:ext cx="1090247" cy="1670539"/>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Prosess</a:t>
            </a:r>
            <a:endParaRPr lang="nb-NO" dirty="0">
              <a:solidFill>
                <a:schemeClr val="tx1"/>
              </a:solidFill>
            </a:endParaRP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189" y="2440421"/>
            <a:ext cx="267605" cy="267605"/>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4188" y="3041943"/>
            <a:ext cx="267605" cy="267605"/>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807" y="3643465"/>
            <a:ext cx="280986" cy="280986"/>
          </a:xfrm>
          <a:prstGeom prst="rect">
            <a:avLst/>
          </a:prstGeom>
        </p:spPr>
      </p:pic>
      <p:sp>
        <p:nvSpPr>
          <p:cNvPr id="89" name="Rectangle 88"/>
          <p:cNvSpPr/>
          <p:nvPr/>
        </p:nvSpPr>
        <p:spPr>
          <a:xfrm>
            <a:off x="1186961" y="2340475"/>
            <a:ext cx="10911254" cy="1670539"/>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nb-NO" dirty="0">
              <a:solidFill>
                <a:schemeClr val="tx1"/>
              </a:solidFill>
            </a:endParaRPr>
          </a:p>
        </p:txBody>
      </p:sp>
      <p:cxnSp>
        <p:nvCxnSpPr>
          <p:cNvPr id="91" name="Straight Connector 90"/>
          <p:cNvCxnSpPr/>
          <p:nvPr/>
        </p:nvCxnSpPr>
        <p:spPr>
          <a:xfrm>
            <a:off x="1151793" y="2576142"/>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151793" y="3185742"/>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151793" y="3777758"/>
            <a:ext cx="10946422"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19806" y="742919"/>
            <a:ext cx="844061" cy="369332"/>
          </a:xfrm>
          <a:prstGeom prst="rect">
            <a:avLst/>
          </a:prstGeom>
          <a:noFill/>
        </p:spPr>
        <p:txBody>
          <a:bodyPr wrap="square" rtlCol="0">
            <a:spAutoFit/>
          </a:bodyPr>
          <a:lstStyle/>
          <a:p>
            <a:pPr algn="ctr"/>
            <a:r>
              <a:rPr lang="en-US" dirty="0" smtClean="0"/>
              <a:t>Steg</a:t>
            </a:r>
            <a:endParaRPr lang="en-US" dirty="0"/>
          </a:p>
        </p:txBody>
      </p:sp>
      <p:grpSp>
        <p:nvGrpSpPr>
          <p:cNvPr id="4" name="Group 3"/>
          <p:cNvGrpSpPr/>
          <p:nvPr/>
        </p:nvGrpSpPr>
        <p:grpSpPr>
          <a:xfrm>
            <a:off x="3208689" y="4202551"/>
            <a:ext cx="1283677" cy="1186217"/>
            <a:chOff x="2801421" y="3754147"/>
            <a:chExt cx="1283677" cy="1186217"/>
          </a:xfrm>
        </p:grpSpPr>
        <p:sp>
          <p:nvSpPr>
            <p:cNvPr id="99" name="Oval 98"/>
            <p:cNvSpPr>
              <a:spLocks noChangeAspect="1"/>
            </p:cNvSpPr>
            <p:nvPr/>
          </p:nvSpPr>
          <p:spPr>
            <a:xfrm>
              <a:off x="3173261"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TextBox 99"/>
            <p:cNvSpPr txBox="1"/>
            <p:nvPr/>
          </p:nvSpPr>
          <p:spPr>
            <a:xfrm>
              <a:off x="2801421" y="4524866"/>
              <a:ext cx="1283677" cy="415498"/>
            </a:xfrm>
            <a:prstGeom prst="rect">
              <a:avLst/>
            </a:prstGeom>
            <a:noFill/>
            <a:ln w="3175">
              <a:noFill/>
            </a:ln>
          </p:spPr>
          <p:txBody>
            <a:bodyPr wrap="square" rtlCol="0">
              <a:spAutoFit/>
            </a:bodyPr>
            <a:lstStyle/>
            <a:p>
              <a:pPr algn="ctr"/>
              <a:r>
                <a:rPr lang="nb-NO" sz="1050" dirty="0" smtClean="0"/>
                <a:t>Be om eller endre forskuddsskatt</a:t>
              </a:r>
              <a:endParaRPr lang="nb-NO" sz="1050" dirty="0"/>
            </a:p>
          </p:txBody>
        </p:sp>
        <p:cxnSp>
          <p:nvCxnSpPr>
            <p:cNvPr id="101" name="Straight Connector 100"/>
            <p:cNvCxnSpPr>
              <a:stCxn id="99" idx="4"/>
              <a:endCxn id="100" idx="0"/>
            </p:cNvCxnSpPr>
            <p:nvPr/>
          </p:nvCxnSpPr>
          <p:spPr>
            <a:xfrm flipH="1">
              <a:off x="3443260" y="4294147"/>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7126" y="3783898"/>
              <a:ext cx="470985" cy="470985"/>
            </a:xfrm>
            <a:prstGeom prst="rect">
              <a:avLst/>
            </a:prstGeom>
          </p:spPr>
        </p:pic>
      </p:grpSp>
      <p:sp>
        <p:nvSpPr>
          <p:cNvPr id="116" name="Rectangular Callout 115"/>
          <p:cNvSpPr/>
          <p:nvPr/>
        </p:nvSpPr>
        <p:spPr>
          <a:xfrm>
            <a:off x="1833424" y="2719090"/>
            <a:ext cx="1064781" cy="796763"/>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dyrt å få hyre inn revisor når man ikke har det fra før</a:t>
            </a:r>
            <a:endParaRPr lang="nb-NO" sz="900" dirty="0">
              <a:solidFill>
                <a:schemeClr val="tx1"/>
              </a:solidFill>
            </a:endParaRPr>
          </a:p>
        </p:txBody>
      </p:sp>
      <p:grpSp>
        <p:nvGrpSpPr>
          <p:cNvPr id="5" name="Group 4"/>
          <p:cNvGrpSpPr/>
          <p:nvPr/>
        </p:nvGrpSpPr>
        <p:grpSpPr>
          <a:xfrm>
            <a:off x="4819734" y="4202551"/>
            <a:ext cx="1790070" cy="1509383"/>
            <a:chOff x="4269716" y="3754147"/>
            <a:chExt cx="1790070" cy="1509383"/>
          </a:xfrm>
        </p:grpSpPr>
        <p:sp>
          <p:nvSpPr>
            <p:cNvPr id="122" name="Oval 121"/>
            <p:cNvSpPr>
              <a:spLocks noChangeAspect="1"/>
            </p:cNvSpPr>
            <p:nvPr/>
          </p:nvSpPr>
          <p:spPr>
            <a:xfrm>
              <a:off x="4900270"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TextBox 123"/>
            <p:cNvSpPr txBox="1"/>
            <p:nvPr/>
          </p:nvSpPr>
          <p:spPr>
            <a:xfrm>
              <a:off x="4269716" y="4524866"/>
              <a:ext cx="1790070" cy="738664"/>
            </a:xfrm>
            <a:prstGeom prst="rect">
              <a:avLst/>
            </a:prstGeom>
            <a:noFill/>
            <a:ln w="3175">
              <a:noFill/>
            </a:ln>
          </p:spPr>
          <p:txBody>
            <a:bodyPr wrap="square" rtlCol="0">
              <a:spAutoFit/>
            </a:bodyPr>
            <a:lstStyle/>
            <a:p>
              <a:pPr algn="ctr"/>
              <a:r>
                <a:rPr lang="nb-NO" sz="1050" dirty="0" smtClean="0"/>
                <a:t>Rapportere til aksjonær- registeret.</a:t>
              </a:r>
              <a:br>
                <a:rPr lang="nb-NO" sz="1050" dirty="0" smtClean="0"/>
              </a:br>
              <a:r>
                <a:rPr lang="nb-NO" sz="1050" dirty="0" smtClean="0"/>
                <a:t>Rapportere årsregnskap til Brønnøysundregisterene</a:t>
              </a:r>
              <a:endParaRPr lang="nb-NO" sz="1050" dirty="0"/>
            </a:p>
          </p:txBody>
        </p:sp>
        <p:cxnSp>
          <p:nvCxnSpPr>
            <p:cNvPr id="125" name="Straight Connector 124"/>
            <p:cNvCxnSpPr>
              <a:stCxn id="122" idx="4"/>
              <a:endCxn id="124" idx="0"/>
            </p:cNvCxnSpPr>
            <p:nvPr/>
          </p:nvCxnSpPr>
          <p:spPr>
            <a:xfrm flipH="1">
              <a:off x="5164751" y="4294147"/>
              <a:ext cx="5519"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135" y="3783898"/>
              <a:ext cx="470985" cy="470985"/>
            </a:xfrm>
            <a:prstGeom prst="rect">
              <a:avLst/>
            </a:prstGeom>
          </p:spPr>
        </p:pic>
      </p:grpSp>
      <p:sp>
        <p:nvSpPr>
          <p:cNvPr id="78" name="Pentagon 77"/>
          <p:cNvSpPr/>
          <p:nvPr/>
        </p:nvSpPr>
        <p:spPr>
          <a:xfrm>
            <a:off x="1186962" y="553912"/>
            <a:ext cx="10911253" cy="747346"/>
          </a:xfrm>
          <a:prstGeom prst="homePlat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solidFill>
                  <a:schemeClr val="bg1"/>
                </a:solidFill>
              </a:rPr>
              <a:t>Årlige rutiner og kontroller</a:t>
            </a:r>
            <a:endParaRPr lang="nb-NO" dirty="0">
              <a:solidFill>
                <a:schemeClr val="bg1"/>
              </a:solidFill>
            </a:endParaRPr>
          </a:p>
        </p:txBody>
      </p:sp>
      <p:sp>
        <p:nvSpPr>
          <p:cNvPr id="108" name="Rectangular Callout 107"/>
          <p:cNvSpPr/>
          <p:nvPr/>
        </p:nvSpPr>
        <p:spPr>
          <a:xfrm>
            <a:off x="8769283" y="2419717"/>
            <a:ext cx="1264176" cy="682027"/>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Savner veiledning fra Skatteetaten før de kommer på kontroll.</a:t>
            </a:r>
            <a:endParaRPr lang="nb-NO" sz="900" dirty="0">
              <a:solidFill>
                <a:schemeClr val="tx1"/>
              </a:solidFill>
            </a:endParaRPr>
          </a:p>
        </p:txBody>
      </p:sp>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0473" y="3091407"/>
            <a:ext cx="267605" cy="267605"/>
          </a:xfrm>
          <a:prstGeom prst="rect">
            <a:avLst/>
          </a:prstGeom>
        </p:spPr>
      </p:pic>
      <p:cxnSp>
        <p:nvCxnSpPr>
          <p:cNvPr id="190" name="Straight Connector 189"/>
          <p:cNvCxnSpPr/>
          <p:nvPr/>
        </p:nvCxnSpPr>
        <p:spPr>
          <a:xfrm>
            <a:off x="1225476" y="1767125"/>
            <a:ext cx="778233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941907" y="4202551"/>
            <a:ext cx="1283677" cy="1347800"/>
            <a:chOff x="6391608" y="3754147"/>
            <a:chExt cx="1283677" cy="1347800"/>
          </a:xfrm>
        </p:grpSpPr>
        <p:sp>
          <p:nvSpPr>
            <p:cNvPr id="121" name="Oval 120"/>
            <p:cNvSpPr>
              <a:spLocks noChangeAspect="1"/>
            </p:cNvSpPr>
            <p:nvPr/>
          </p:nvSpPr>
          <p:spPr>
            <a:xfrm>
              <a:off x="6763448" y="3754147"/>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TextBox 126"/>
            <p:cNvSpPr txBox="1"/>
            <p:nvPr/>
          </p:nvSpPr>
          <p:spPr>
            <a:xfrm>
              <a:off x="6391608" y="4524866"/>
              <a:ext cx="1283677" cy="577081"/>
            </a:xfrm>
            <a:prstGeom prst="rect">
              <a:avLst/>
            </a:prstGeom>
            <a:noFill/>
            <a:ln w="3175">
              <a:noFill/>
            </a:ln>
          </p:spPr>
          <p:txBody>
            <a:bodyPr wrap="square" rtlCol="0">
              <a:spAutoFit/>
            </a:bodyPr>
            <a:lstStyle/>
            <a:p>
              <a:pPr algn="ctr"/>
              <a:r>
                <a:rPr lang="nb-NO" sz="1050" dirty="0" smtClean="0"/>
                <a:t>Fylle ut og levere selvangivelse og næringsoppgave</a:t>
              </a:r>
              <a:endParaRPr lang="nb-NO" sz="1050" dirty="0"/>
            </a:p>
          </p:txBody>
        </p:sp>
        <p:cxnSp>
          <p:nvCxnSpPr>
            <p:cNvPr id="130" name="Straight Connector 129"/>
            <p:cNvCxnSpPr>
              <a:stCxn id="121" idx="4"/>
              <a:endCxn id="127" idx="0"/>
            </p:cNvCxnSpPr>
            <p:nvPr/>
          </p:nvCxnSpPr>
          <p:spPr>
            <a:xfrm flipH="1">
              <a:off x="7033447" y="4294147"/>
              <a:ext cx="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97313" y="3783898"/>
              <a:ext cx="470985" cy="470985"/>
            </a:xfrm>
            <a:prstGeom prst="rect">
              <a:avLst/>
            </a:prstGeom>
          </p:spPr>
        </p:pic>
      </p:grpSp>
      <p:grpSp>
        <p:nvGrpSpPr>
          <p:cNvPr id="7" name="Group 6"/>
          <p:cNvGrpSpPr/>
          <p:nvPr/>
        </p:nvGrpSpPr>
        <p:grpSpPr>
          <a:xfrm>
            <a:off x="8431505" y="4202551"/>
            <a:ext cx="1940847" cy="1347800"/>
            <a:chOff x="7530897" y="3760940"/>
            <a:chExt cx="1940847" cy="1347800"/>
          </a:xfrm>
        </p:grpSpPr>
        <p:sp>
          <p:nvSpPr>
            <p:cNvPr id="132" name="Oval 131"/>
            <p:cNvSpPr>
              <a:spLocks noChangeAspect="1"/>
            </p:cNvSpPr>
            <p:nvPr/>
          </p:nvSpPr>
          <p:spPr>
            <a:xfrm>
              <a:off x="8232172" y="3760940"/>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TextBox 134"/>
            <p:cNvSpPr txBox="1"/>
            <p:nvPr/>
          </p:nvSpPr>
          <p:spPr>
            <a:xfrm>
              <a:off x="7530897" y="4531659"/>
              <a:ext cx="1940847" cy="577081"/>
            </a:xfrm>
            <a:prstGeom prst="rect">
              <a:avLst/>
            </a:prstGeom>
            <a:noFill/>
            <a:ln w="3175">
              <a:noFill/>
            </a:ln>
          </p:spPr>
          <p:txBody>
            <a:bodyPr wrap="square" rtlCol="0">
              <a:spAutoFit/>
            </a:bodyPr>
            <a:lstStyle/>
            <a:p>
              <a:pPr algn="ctr"/>
              <a:r>
                <a:rPr lang="nb-NO" sz="1050" dirty="0" smtClean="0"/>
                <a:t>Kontroll av personallister (SKE)</a:t>
              </a:r>
            </a:p>
            <a:p>
              <a:pPr algn="ctr"/>
              <a:r>
                <a:rPr lang="nb-NO" sz="1050" dirty="0" smtClean="0"/>
                <a:t>Andre kontroller av etater, instanser og tilsynsmyndigheter</a:t>
              </a:r>
              <a:endParaRPr lang="nb-NO" sz="1050" dirty="0"/>
            </a:p>
          </p:txBody>
        </p:sp>
        <p:cxnSp>
          <p:nvCxnSpPr>
            <p:cNvPr id="141" name="Straight Connector 140"/>
            <p:cNvCxnSpPr>
              <a:stCxn id="132" idx="4"/>
              <a:endCxn id="135" idx="0"/>
            </p:cNvCxnSpPr>
            <p:nvPr/>
          </p:nvCxnSpPr>
          <p:spPr>
            <a:xfrm flipH="1">
              <a:off x="8501321" y="4300940"/>
              <a:ext cx="851" cy="230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0832" y="4202551"/>
            <a:ext cx="1349755" cy="1348664"/>
            <a:chOff x="10677743" y="3758903"/>
            <a:chExt cx="1349755" cy="1348664"/>
          </a:xfrm>
        </p:grpSpPr>
        <p:sp>
          <p:nvSpPr>
            <p:cNvPr id="150" name="Oval 149"/>
            <p:cNvSpPr>
              <a:spLocks noChangeAspect="1"/>
            </p:cNvSpPr>
            <p:nvPr/>
          </p:nvSpPr>
          <p:spPr>
            <a:xfrm>
              <a:off x="11084625" y="375890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TextBox 151"/>
            <p:cNvSpPr txBox="1"/>
            <p:nvPr/>
          </p:nvSpPr>
          <p:spPr>
            <a:xfrm>
              <a:off x="10677743" y="4530486"/>
              <a:ext cx="1349755" cy="577081"/>
            </a:xfrm>
            <a:prstGeom prst="rect">
              <a:avLst/>
            </a:prstGeom>
            <a:noFill/>
            <a:ln w="3175">
              <a:noFill/>
            </a:ln>
          </p:spPr>
          <p:txBody>
            <a:bodyPr wrap="square" rtlCol="0">
              <a:spAutoFit/>
            </a:bodyPr>
            <a:lstStyle/>
            <a:p>
              <a:pPr algn="ctr"/>
              <a:r>
                <a:rPr lang="nb-NO" sz="1050" dirty="0" smtClean="0"/>
                <a:t>Motta skatteoppgjør.</a:t>
              </a:r>
            </a:p>
            <a:p>
              <a:pPr algn="ctr"/>
              <a:r>
                <a:rPr lang="nb-NO" sz="1050" dirty="0" smtClean="0"/>
                <a:t>Betale restskatt.</a:t>
              </a:r>
            </a:p>
            <a:p>
              <a:pPr algn="ctr"/>
              <a:r>
                <a:rPr lang="nb-NO" sz="1050" dirty="0" smtClean="0"/>
                <a:t>Hente skattekort.</a:t>
              </a:r>
              <a:endParaRPr lang="nb-NO" sz="1050" dirty="0"/>
            </a:p>
          </p:txBody>
        </p:sp>
        <p:cxnSp>
          <p:nvCxnSpPr>
            <p:cNvPr id="154" name="Straight Connector 153"/>
            <p:cNvCxnSpPr>
              <a:stCxn id="150" idx="4"/>
              <a:endCxn id="152" idx="0"/>
            </p:cNvCxnSpPr>
            <p:nvPr/>
          </p:nvCxnSpPr>
          <p:spPr>
            <a:xfrm flipH="1">
              <a:off x="11352621" y="4298903"/>
              <a:ext cx="2004" cy="231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p:nvPr/>
        </p:nvCxnSpPr>
        <p:spPr>
          <a:xfrm>
            <a:off x="9518752" y="1767125"/>
            <a:ext cx="2525874"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285931" y="4987876"/>
            <a:ext cx="1609992" cy="738664"/>
          </a:xfrm>
          <a:prstGeom prst="rect">
            <a:avLst/>
          </a:prstGeom>
          <a:noFill/>
          <a:ln w="3175">
            <a:noFill/>
          </a:ln>
        </p:spPr>
        <p:txBody>
          <a:bodyPr wrap="square" rtlCol="0">
            <a:spAutoFit/>
          </a:bodyPr>
          <a:lstStyle/>
          <a:p>
            <a:pPr algn="ctr"/>
            <a:r>
              <a:rPr lang="nb-NO" sz="1050" dirty="0" smtClean="0"/>
              <a:t>Rapportering av faktisk (revisorstempel i Oslo) og forventet alkoholsalg.</a:t>
            </a:r>
            <a:br>
              <a:rPr lang="nb-NO" sz="1050" dirty="0" smtClean="0"/>
            </a:br>
            <a:r>
              <a:rPr lang="nb-NO" sz="1050" dirty="0" smtClean="0"/>
              <a:t>Betale/få tilbake diff.</a:t>
            </a:r>
          </a:p>
        </p:txBody>
      </p:sp>
      <p:cxnSp>
        <p:nvCxnSpPr>
          <p:cNvPr id="103" name="Straight Arrow Connector 102"/>
          <p:cNvCxnSpPr/>
          <p:nvPr/>
        </p:nvCxnSpPr>
        <p:spPr>
          <a:xfrm>
            <a:off x="2638079" y="4486218"/>
            <a:ext cx="926989" cy="2513"/>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9" idx="6"/>
            <a:endCxn id="122" idx="2"/>
          </p:cNvCxnSpPr>
          <p:nvPr/>
        </p:nvCxnSpPr>
        <p:spPr>
          <a:xfrm>
            <a:off x="4120529" y="4472551"/>
            <a:ext cx="1329759"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22" idx="6"/>
            <a:endCxn id="121" idx="2"/>
          </p:cNvCxnSpPr>
          <p:nvPr/>
        </p:nvCxnSpPr>
        <p:spPr>
          <a:xfrm>
            <a:off x="5990288" y="4472551"/>
            <a:ext cx="1323459"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21" idx="6"/>
            <a:endCxn id="132" idx="2"/>
          </p:cNvCxnSpPr>
          <p:nvPr/>
        </p:nvCxnSpPr>
        <p:spPr>
          <a:xfrm>
            <a:off x="7853747" y="4472551"/>
            <a:ext cx="1279033"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672780" y="4481461"/>
            <a:ext cx="1264934"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191746" y="4486218"/>
            <a:ext cx="327273"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33" name="Picture 1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66645" y="4239321"/>
            <a:ext cx="470985" cy="470985"/>
          </a:xfrm>
          <a:prstGeom prst="rect">
            <a:avLst/>
          </a:prstGeom>
        </p:spPr>
      </p:pic>
      <p:pic>
        <p:nvPicPr>
          <p:cNvPr id="134" name="Picture 1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70216" y="4239321"/>
            <a:ext cx="470985" cy="470985"/>
          </a:xfrm>
          <a:prstGeom prst="rect">
            <a:avLst/>
          </a:prstGeom>
        </p:spPr>
      </p:pic>
      <p:sp>
        <p:nvSpPr>
          <p:cNvPr id="68" name="Oval 67"/>
          <p:cNvSpPr>
            <a:spLocks noChangeAspect="1"/>
          </p:cNvSpPr>
          <p:nvPr/>
        </p:nvSpPr>
        <p:spPr>
          <a:xfrm>
            <a:off x="1525507" y="420255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Oval 73"/>
          <p:cNvSpPr>
            <a:spLocks noChangeAspect="1"/>
          </p:cNvSpPr>
          <p:nvPr/>
        </p:nvSpPr>
        <p:spPr>
          <a:xfrm>
            <a:off x="2100014" y="4208162"/>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9" name="Straight Connector 78"/>
          <p:cNvCxnSpPr/>
          <p:nvPr/>
        </p:nvCxnSpPr>
        <p:spPr>
          <a:xfrm flipH="1">
            <a:off x="2082759" y="4524829"/>
            <a:ext cx="1" cy="446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55930" y="4257753"/>
            <a:ext cx="428168" cy="428168"/>
          </a:xfrm>
          <a:prstGeom prst="rect">
            <a:avLst/>
          </a:prstGeom>
        </p:spPr>
      </p:pic>
      <p:pic>
        <p:nvPicPr>
          <p:cNvPr id="82" name="Picture 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91209" y="4321755"/>
            <a:ext cx="208595" cy="286818"/>
          </a:xfrm>
          <a:prstGeom prst="rect">
            <a:avLst/>
          </a:prstGeom>
        </p:spPr>
      </p:pic>
      <p:pic>
        <p:nvPicPr>
          <p:cNvPr id="83" name="Picture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66511" y="2622129"/>
            <a:ext cx="267605" cy="267605"/>
          </a:xfrm>
          <a:prstGeom prst="rect">
            <a:avLst/>
          </a:prstGeom>
        </p:spPr>
      </p:pic>
      <p:sp>
        <p:nvSpPr>
          <p:cNvPr id="88" name="TextBox 87"/>
          <p:cNvSpPr txBox="1"/>
          <p:nvPr/>
        </p:nvSpPr>
        <p:spPr>
          <a:xfrm>
            <a:off x="9080923" y="1486388"/>
            <a:ext cx="369154" cy="523220"/>
          </a:xfrm>
          <a:prstGeom prst="rect">
            <a:avLst/>
          </a:prstGeom>
          <a:noFill/>
        </p:spPr>
        <p:txBody>
          <a:bodyPr wrap="square" rtlCol="0">
            <a:spAutoFit/>
          </a:bodyPr>
          <a:lstStyle/>
          <a:p>
            <a:pPr algn="ctr"/>
            <a:r>
              <a:rPr lang="en-US" sz="2800" b="1" dirty="0" smtClean="0"/>
              <a:t>!</a:t>
            </a:r>
            <a:endParaRPr lang="en-US" sz="2800" b="1" dirty="0"/>
          </a:p>
        </p:txBody>
      </p:sp>
      <p:sp>
        <p:nvSpPr>
          <p:cNvPr id="90" name="Oval 89"/>
          <p:cNvSpPr>
            <a:spLocks noChangeAspect="1"/>
          </p:cNvSpPr>
          <p:nvPr/>
        </p:nvSpPr>
        <p:spPr>
          <a:xfrm flipH="1">
            <a:off x="11827727" y="4423896"/>
            <a:ext cx="108000" cy="108000"/>
          </a:xfrm>
          <a:prstGeom prst="ellipse">
            <a:avLst/>
          </a:prstGeom>
          <a:solidFill>
            <a:schemeClr val="tx1">
              <a:lumMod val="50000"/>
              <a:lumOff val="50000"/>
            </a:schemeClr>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4" name="Straight Connector 93"/>
          <p:cNvCxnSpPr/>
          <p:nvPr/>
        </p:nvCxnSpPr>
        <p:spPr>
          <a:xfrm>
            <a:off x="11486560" y="4477896"/>
            <a:ext cx="360000"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2" name="TextBox 61"/>
          <p:cNvSpPr txBox="1"/>
          <p:nvPr/>
        </p:nvSpPr>
        <p:spPr>
          <a:xfrm>
            <a:off x="86003" y="1439478"/>
            <a:ext cx="1065790" cy="646331"/>
          </a:xfrm>
          <a:prstGeom prst="rect">
            <a:avLst/>
          </a:prstGeom>
          <a:noFill/>
        </p:spPr>
        <p:txBody>
          <a:bodyPr wrap="square" rtlCol="0">
            <a:spAutoFit/>
          </a:bodyPr>
          <a:lstStyle/>
          <a:p>
            <a:pPr algn="ctr"/>
            <a:r>
              <a:rPr lang="nb-NO" dirty="0" smtClean="0"/>
              <a:t>Gjen-takende</a:t>
            </a:r>
            <a:endParaRPr lang="nb-NO" dirty="0"/>
          </a:p>
        </p:txBody>
      </p:sp>
    </p:spTree>
    <p:extLst>
      <p:ext uri="{BB962C8B-B14F-4D97-AF65-F5344CB8AC3E}">
        <p14:creationId xmlns:p14="http://schemas.microsoft.com/office/powerpoint/2010/main" val="12560846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OPPSUMMERING AV INNSIKT</a:t>
            </a:r>
          </a:p>
          <a:p>
            <a:r>
              <a:rPr lang="nb-NO" sz="2200" b="1" dirty="0" smtClean="0">
                <a:solidFill>
                  <a:schemeClr val="accent5">
                    <a:lumMod val="50000"/>
                  </a:schemeClr>
                </a:solidFill>
              </a:rPr>
              <a:t>Det er gjennomført dybdeinnsikt for å avdekke problemstillinger knyttet til tre hovedområder i brukerreisen</a:t>
            </a:r>
          </a:p>
        </p:txBody>
      </p:sp>
      <p:sp>
        <p:nvSpPr>
          <p:cNvPr id="7" name="Rectangle 6"/>
          <p:cNvSpPr/>
          <p:nvPr/>
        </p:nvSpPr>
        <p:spPr>
          <a:xfrm>
            <a:off x="738091" y="2567354"/>
            <a:ext cx="4717012"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lvl="2" indent="-457200">
              <a:buAutoNum type="arabicPeriod"/>
            </a:pPr>
            <a:r>
              <a:rPr lang="nb-NO" sz="2000" dirty="0" smtClean="0">
                <a:solidFill>
                  <a:schemeClr val="tx1"/>
                </a:solidFill>
              </a:rPr>
              <a:t>Informasjon og veiledning</a:t>
            </a:r>
            <a:br>
              <a:rPr lang="nb-NO" sz="2000" dirty="0" smtClean="0">
                <a:solidFill>
                  <a:schemeClr val="tx1"/>
                </a:solidFill>
              </a:rPr>
            </a:br>
            <a:r>
              <a:rPr lang="nb-NO" sz="2000" dirty="0" smtClean="0">
                <a:solidFill>
                  <a:schemeClr val="tx1"/>
                </a:solidFill>
              </a:rPr>
              <a:t/>
            </a:r>
            <a:br>
              <a:rPr lang="nb-NO" sz="2000" dirty="0" smtClean="0">
                <a:solidFill>
                  <a:schemeClr val="tx1"/>
                </a:solidFill>
              </a:rPr>
            </a:br>
            <a:endParaRPr lang="nb-NO" sz="2000" dirty="0">
              <a:solidFill>
                <a:schemeClr val="tx1"/>
              </a:solidFill>
            </a:endParaRPr>
          </a:p>
          <a:p>
            <a:pPr marL="457200" lvl="2" indent="-457200">
              <a:buAutoNum type="arabicPeriod"/>
            </a:pPr>
            <a:r>
              <a:rPr lang="nb-NO" sz="2000" dirty="0" smtClean="0">
                <a:solidFill>
                  <a:schemeClr val="tx1"/>
                </a:solidFill>
              </a:rPr>
              <a:t>Informasjonsflyt</a:t>
            </a:r>
            <a:br>
              <a:rPr lang="nb-NO" sz="2000" dirty="0" smtClean="0">
                <a:solidFill>
                  <a:schemeClr val="tx1"/>
                </a:solidFill>
              </a:rPr>
            </a:br>
            <a:endParaRPr lang="nb-NO" sz="2000" dirty="0" smtClean="0">
              <a:solidFill>
                <a:schemeClr val="tx1"/>
              </a:solidFill>
            </a:endParaRPr>
          </a:p>
          <a:p>
            <a:pPr marL="457200" lvl="2" indent="-457200">
              <a:buAutoNum type="arabicPeriod"/>
            </a:pPr>
            <a:endParaRPr lang="nb-NO" sz="2000" dirty="0">
              <a:solidFill>
                <a:schemeClr val="tx1"/>
              </a:solidFill>
            </a:endParaRPr>
          </a:p>
          <a:p>
            <a:pPr marL="457200" lvl="2" indent="-457200">
              <a:buAutoNum type="arabicPeriod"/>
            </a:pPr>
            <a:r>
              <a:rPr lang="nb-NO" sz="2000" dirty="0" smtClean="0">
                <a:solidFill>
                  <a:schemeClr val="tx1"/>
                </a:solidFill>
              </a:rPr>
              <a:t>Søknadsprosesser</a:t>
            </a:r>
          </a:p>
          <a:p>
            <a:pPr marL="457200" lvl="2" indent="-457200">
              <a:buAutoNum type="arabicPeriod"/>
            </a:pPr>
            <a:endParaRPr lang="nb-NO" sz="2000" dirty="0">
              <a:solidFill>
                <a:schemeClr val="tx1"/>
              </a:solidFill>
            </a:endParaRPr>
          </a:p>
          <a:p>
            <a:pPr marL="457200" lvl="2" indent="-457200">
              <a:buAutoNum type="arabicPeriod"/>
            </a:pPr>
            <a:endParaRPr lang="nb-NO" sz="2000" dirty="0" smtClean="0">
              <a:solidFill>
                <a:schemeClr val="tx1"/>
              </a:solidFill>
            </a:endParaRPr>
          </a:p>
          <a:p>
            <a:pPr marL="639763" lvl="2" indent="-182563">
              <a:buFont typeface="Arial" panose="020B0604020202020204" pitchFamily="34" charset="0"/>
              <a:buChar char="•"/>
            </a:pPr>
            <a:endParaRPr lang="nb-NO" sz="2000" dirty="0" smtClean="0">
              <a:solidFill>
                <a:schemeClr val="tx1"/>
              </a:solidFill>
            </a:endParaRPr>
          </a:p>
          <a:p>
            <a:pPr marL="639763" lvl="2" indent="-182563">
              <a:buFont typeface="Arial" panose="020B0604020202020204" pitchFamily="34" charset="0"/>
              <a:buChar char="•"/>
            </a:pPr>
            <a:endParaRPr lang="nb-NO" sz="2000" dirty="0">
              <a:solidFill>
                <a:schemeClr val="tx1"/>
              </a:solidFill>
            </a:endParaRPr>
          </a:p>
          <a:p>
            <a:pPr marL="1085850" lvl="2" indent="-171450">
              <a:buFont typeface="Arial" panose="020B0604020202020204" pitchFamily="34" charset="0"/>
              <a:buChar char="•"/>
            </a:pPr>
            <a:endParaRPr lang="nb-NO" sz="2000" dirty="0">
              <a:solidFill>
                <a:schemeClr val="tx1"/>
              </a:solidFill>
            </a:endParaRPr>
          </a:p>
          <a:p>
            <a:pPr marL="628650" lvl="1" indent="-171450">
              <a:buFont typeface="Arial" panose="020B0604020202020204" pitchFamily="34" charset="0"/>
              <a:buChar char="•"/>
            </a:pPr>
            <a:endParaRPr lang="nb-NO" sz="2000" dirty="0">
              <a:solidFill>
                <a:schemeClr val="tx1"/>
              </a:solidFill>
            </a:endParaRPr>
          </a:p>
          <a:p>
            <a:endParaRPr lang="nb-NO" sz="2000" dirty="0" smtClean="0">
              <a:solidFill>
                <a:schemeClr val="tx1"/>
              </a:solidFill>
            </a:endParaRPr>
          </a:p>
          <a:p>
            <a:endParaRPr lang="nb-NO" sz="2000" dirty="0">
              <a:solidFill>
                <a:schemeClr val="tx1"/>
              </a:solidFill>
            </a:endParaRPr>
          </a:p>
          <a:p>
            <a:endParaRPr lang="nb-NO" sz="2000" dirty="0" smtClean="0">
              <a:solidFill>
                <a:schemeClr val="tx1"/>
              </a:solidFill>
            </a:endParaRPr>
          </a:p>
          <a:p>
            <a:endParaRPr lang="nb-NO" sz="2000" dirty="0" smtClean="0">
              <a:solidFill>
                <a:schemeClr val="tx1"/>
              </a:solidFill>
            </a:endParaRPr>
          </a:p>
          <a:p>
            <a:endParaRPr lang="nb-NO" sz="2000" dirty="0">
              <a:solidFill>
                <a:schemeClr val="tx1"/>
              </a:solidFill>
            </a:endParaRPr>
          </a:p>
        </p:txBody>
      </p:sp>
      <p:cxnSp>
        <p:nvCxnSpPr>
          <p:cNvPr id="8" name="Straight Connector 7"/>
          <p:cNvCxnSpPr/>
          <p:nvPr/>
        </p:nvCxnSpPr>
        <p:spPr>
          <a:xfrm>
            <a:off x="4787866" y="1705782"/>
            <a:ext cx="0" cy="4282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21</a:t>
            </a:fld>
            <a:endParaRPr lang="en-US"/>
          </a:p>
        </p:txBody>
      </p:sp>
      <p:pic>
        <p:nvPicPr>
          <p:cNvPr id="4" name="Picture 3"/>
          <p:cNvPicPr>
            <a:picLocks noChangeAspect="1"/>
          </p:cNvPicPr>
          <p:nvPr/>
        </p:nvPicPr>
        <p:blipFill>
          <a:blip r:embed="rId2"/>
          <a:stretch>
            <a:fillRect/>
          </a:stretch>
        </p:blipFill>
        <p:spPr>
          <a:xfrm>
            <a:off x="4958079" y="3071887"/>
            <a:ext cx="6979757" cy="1231988"/>
          </a:xfrm>
          <a:prstGeom prst="rect">
            <a:avLst/>
          </a:prstGeom>
        </p:spPr>
      </p:pic>
      <p:sp>
        <p:nvSpPr>
          <p:cNvPr id="6" name="TextBox 5"/>
          <p:cNvSpPr txBox="1"/>
          <p:nvPr/>
        </p:nvSpPr>
        <p:spPr>
          <a:xfrm>
            <a:off x="4958079" y="4429387"/>
            <a:ext cx="5637216" cy="1061829"/>
          </a:xfrm>
          <a:prstGeom prst="rect">
            <a:avLst/>
          </a:prstGeom>
          <a:noFill/>
        </p:spPr>
        <p:txBody>
          <a:bodyPr wrap="square" rtlCol="0">
            <a:spAutoFit/>
          </a:bodyPr>
          <a:lstStyle/>
          <a:p>
            <a:r>
              <a:rPr lang="nb-NO" sz="1050" i="1" dirty="0" smtClean="0"/>
              <a:t>Bildet viser brukerreisen for å starte ny restaurant, fra ideén om å starte restaurant oppstår, til og med første driftsår. Brukerreisen viser de ulike stegene innbyggeren må igjennom, hvilken opplevelse innbyggeren har av disse, og den underliggende arktitekturen i virksomhetene. </a:t>
            </a:r>
            <a:r>
              <a:rPr lang="nb-NO" sz="1050" dirty="0" smtClean="0"/>
              <a:t/>
            </a:r>
            <a:br>
              <a:rPr lang="nb-NO" sz="1050" dirty="0" smtClean="0"/>
            </a:br>
            <a:endParaRPr lang="nb-NO" sz="1050" dirty="0" smtClean="0"/>
          </a:p>
          <a:p>
            <a:r>
              <a:rPr lang="nb-NO" sz="1050" i="1" dirty="0" smtClean="0"/>
              <a:t>Brukerreisen kan lastes ned «full size» fra Difis Sharepoint for SKATE ST 1.1/1.2:</a:t>
            </a:r>
            <a:br>
              <a:rPr lang="nb-NO" sz="1050" i="1" dirty="0" smtClean="0"/>
            </a:br>
            <a:r>
              <a:rPr lang="nb-NO" sz="1050" i="1" dirty="0" smtClean="0"/>
              <a:t>	Arbeidsdokumenter -&gt; Leveranser -&gt; Ny bedrift -&gt; Fase 1 -&gt; Brukerreise AS-IS</a:t>
            </a:r>
            <a:endParaRPr lang="nb-NO" sz="1050" i="1" dirty="0"/>
          </a:p>
        </p:txBody>
      </p:sp>
    </p:spTree>
    <p:extLst>
      <p:ext uri="{BB962C8B-B14F-4D97-AF65-F5344CB8AC3E}">
        <p14:creationId xmlns:p14="http://schemas.microsoft.com/office/powerpoint/2010/main" val="618494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1. INFORMASJON OG VEILEDNING </a:t>
            </a:r>
          </a:p>
          <a:p>
            <a:r>
              <a:rPr lang="nb-NO" sz="2200" b="1" dirty="0" smtClean="0">
                <a:solidFill>
                  <a:schemeClr val="accent5">
                    <a:lumMod val="50000"/>
                  </a:schemeClr>
                </a:solidFill>
              </a:rPr>
              <a:t>Etablerere savner veiledning og informasjon tidlig og underveis i etableringsprosessen</a:t>
            </a:r>
          </a:p>
        </p:txBody>
      </p:sp>
      <p:sp>
        <p:nvSpPr>
          <p:cNvPr id="6" name="Rectangle 5"/>
          <p:cNvSpPr/>
          <p:nvPr/>
        </p:nvSpPr>
        <p:spPr>
          <a:xfrm>
            <a:off x="2542143" y="1432846"/>
            <a:ext cx="2038245"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Bakgrunn </a:t>
            </a:r>
          </a:p>
        </p:txBody>
      </p:sp>
      <p:sp>
        <p:nvSpPr>
          <p:cNvPr id="7" name="Rectangle 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6213" lvl="2" indent="-176213">
              <a:buFont typeface="Arial" panose="020B0604020202020204" pitchFamily="34" charset="0"/>
              <a:buChar char="•"/>
            </a:pPr>
            <a:r>
              <a:rPr lang="nb-NO" sz="1200" dirty="0">
                <a:solidFill>
                  <a:schemeClr val="tx1"/>
                </a:solidFill>
              </a:rPr>
              <a:t>Etablerere er frustrerte over at det er vanskelig å skaffe seg helhetlig oversikt over hva som skal gjøres ved oppstart av restaurant. Mangel på helhetlig oversikt gjør det vanskelig for etablererne å identifisere hva som kreves, </a:t>
            </a:r>
            <a:r>
              <a:rPr lang="nb-NO" sz="1200" dirty="0" smtClean="0">
                <a:solidFill>
                  <a:schemeClr val="tx1"/>
                </a:solidFill>
              </a:rPr>
              <a:t>og hvordan og </a:t>
            </a:r>
            <a:r>
              <a:rPr lang="nb-NO" sz="1200" dirty="0">
                <a:solidFill>
                  <a:schemeClr val="tx1"/>
                </a:solidFill>
              </a:rPr>
              <a:t>når det bør gjøres. </a:t>
            </a:r>
            <a:endParaRPr lang="nb-NO" sz="1200" dirty="0" smtClean="0">
              <a:solidFill>
                <a:schemeClr val="tx1"/>
              </a:solidFill>
            </a:endParaRPr>
          </a:p>
          <a:p>
            <a:pPr marL="0" lvl="2"/>
            <a:endParaRPr lang="nb-NO" sz="1200" dirty="0">
              <a:solidFill>
                <a:schemeClr val="tx1"/>
              </a:solidFill>
            </a:endParaRPr>
          </a:p>
          <a:p>
            <a:pPr marL="176213" lvl="2" indent="-176213">
              <a:buFont typeface="Arial" panose="020B0604020202020204" pitchFamily="34" charset="0"/>
              <a:buChar char="•"/>
            </a:pPr>
            <a:r>
              <a:rPr lang="nb-NO" sz="1200" dirty="0">
                <a:solidFill>
                  <a:schemeClr val="tx1"/>
                </a:solidFill>
              </a:rPr>
              <a:t>Misforståelser fra etablererne, fører til forsinkelser i </a:t>
            </a:r>
            <a:r>
              <a:rPr lang="nb-NO" sz="1200" dirty="0" smtClean="0">
                <a:solidFill>
                  <a:schemeClr val="tx1"/>
                </a:solidFill>
              </a:rPr>
              <a:t>saksbehandlingsprosesser, </a:t>
            </a:r>
            <a:r>
              <a:rPr lang="nb-NO" sz="1200" dirty="0">
                <a:solidFill>
                  <a:schemeClr val="tx1"/>
                </a:solidFill>
              </a:rPr>
              <a:t>fordi </a:t>
            </a:r>
            <a:r>
              <a:rPr lang="nb-NO" sz="1200" dirty="0" smtClean="0">
                <a:solidFill>
                  <a:schemeClr val="tx1"/>
                </a:solidFill>
              </a:rPr>
              <a:t>det eksempelvis </a:t>
            </a:r>
            <a:r>
              <a:rPr lang="nb-NO" sz="1200" dirty="0">
                <a:solidFill>
                  <a:schemeClr val="tx1"/>
                </a:solidFill>
              </a:rPr>
              <a:t>mangler viktig informasjon i søknader</a:t>
            </a:r>
            <a:r>
              <a:rPr lang="nb-NO" sz="1200" dirty="0" smtClean="0">
                <a:solidFill>
                  <a:schemeClr val="tx1"/>
                </a:solidFill>
              </a:rPr>
              <a:t>. </a:t>
            </a:r>
          </a:p>
          <a:p>
            <a:pPr marL="0" lvl="2"/>
            <a:endParaRPr lang="nb-NO" sz="1200" dirty="0">
              <a:solidFill>
                <a:schemeClr val="tx1"/>
              </a:solidFill>
            </a:endParaRPr>
          </a:p>
          <a:p>
            <a:pPr marL="176213" lvl="2" indent="-176213">
              <a:buFont typeface="Arial" panose="020B0604020202020204" pitchFamily="34" charset="0"/>
              <a:buChar char="•"/>
            </a:pPr>
            <a:r>
              <a:rPr lang="nb-NO" sz="1200" dirty="0">
                <a:solidFill>
                  <a:schemeClr val="tx1"/>
                </a:solidFill>
              </a:rPr>
              <a:t>Offentlige tjenester skal fremstå sammenhengende og helhetlige for brukerne, uavhengig av hvilke offentlige virksomheter som tilbyr dem. (</a:t>
            </a:r>
            <a:r>
              <a:rPr lang="nb-NO" sz="1200" dirty="0" err="1">
                <a:solidFill>
                  <a:schemeClr val="tx1"/>
                </a:solidFill>
              </a:rPr>
              <a:t>St.Meld.</a:t>
            </a:r>
            <a:r>
              <a:rPr lang="nb-NO" sz="1200" dirty="0">
                <a:solidFill>
                  <a:schemeClr val="tx1"/>
                </a:solidFill>
              </a:rPr>
              <a:t> 27. Digital Agenda for Norge). </a:t>
            </a:r>
            <a:endParaRPr lang="nb-NO" sz="1200" dirty="0"/>
          </a:p>
          <a:p>
            <a:pPr marL="176213" lvl="2" indent="-176213">
              <a:buFont typeface="Arial" panose="020B0604020202020204" pitchFamily="34" charset="0"/>
              <a:buChar char="•"/>
            </a:pPr>
            <a:endParaRPr lang="nb-NO" sz="1200" dirty="0" smtClean="0">
              <a:solidFill>
                <a:schemeClr val="tx1"/>
              </a:solidFill>
            </a:endParaRPr>
          </a:p>
          <a:p>
            <a:pPr marL="639763" lvl="2" indent="-182563">
              <a:buFont typeface="Arial" panose="020B0604020202020204" pitchFamily="34" charset="0"/>
              <a:buChar char="•"/>
            </a:pPr>
            <a:endParaRPr lang="nb-NO" sz="1200" dirty="0" smtClean="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pic>
        <p:nvPicPr>
          <p:cNvPr id="9" name="Picture 8"/>
          <p:cNvPicPr>
            <a:picLocks noChangeAspect="1"/>
          </p:cNvPicPr>
          <p:nvPr/>
        </p:nvPicPr>
        <p:blipFill rotWithShape="1">
          <a:blip r:embed="rId2"/>
          <a:srcRect l="9324" r="9958"/>
          <a:stretch/>
        </p:blipFill>
        <p:spPr>
          <a:xfrm>
            <a:off x="6900347" y="2355507"/>
            <a:ext cx="4008723" cy="3293209"/>
          </a:xfrm>
          <a:prstGeom prst="rect">
            <a:avLst/>
          </a:prstGeom>
        </p:spPr>
      </p:pic>
      <p:cxnSp>
        <p:nvCxnSpPr>
          <p:cNvPr id="8" name="Straight Connector 7"/>
          <p:cNvCxnSpPr/>
          <p:nvPr/>
        </p:nvCxnSpPr>
        <p:spPr>
          <a:xfrm>
            <a:off x="6200106" y="1702563"/>
            <a:ext cx="0" cy="4282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22</a:t>
            </a:fld>
            <a:endParaRPr lang="en-US"/>
          </a:p>
        </p:txBody>
      </p:sp>
    </p:spTree>
    <p:extLst>
      <p:ext uri="{BB962C8B-B14F-4D97-AF65-F5344CB8AC3E}">
        <p14:creationId xmlns:p14="http://schemas.microsoft.com/office/powerpoint/2010/main" val="3361144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51"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dirty="0">
              <a:solidFill>
                <a:schemeClr val="accent5">
                  <a:lumMod val="50000"/>
                </a:schemeClr>
              </a:solidFill>
            </a:endParaRPr>
          </a:p>
          <a:p>
            <a:endParaRPr lang="nb-NO" dirty="0">
              <a:solidFill>
                <a:schemeClr val="accent5">
                  <a:lumMod val="50000"/>
                </a:schemeClr>
              </a:solidFill>
            </a:endParaRPr>
          </a:p>
          <a:p>
            <a:r>
              <a:rPr lang="nb-NO" sz="2200" b="1" dirty="0">
                <a:solidFill>
                  <a:schemeClr val="accent5">
                    <a:lumMod val="50000"/>
                  </a:schemeClr>
                </a:solidFill>
              </a:rPr>
              <a:t>INFORMASJON OG VEILEDNING </a:t>
            </a:r>
            <a:br>
              <a:rPr lang="nb-NO" sz="2200" b="1" dirty="0">
                <a:solidFill>
                  <a:schemeClr val="accent5">
                    <a:lumMod val="50000"/>
                  </a:schemeClr>
                </a:solidFill>
              </a:rPr>
            </a:br>
            <a:r>
              <a:rPr lang="nb-NO" sz="2200" b="1" dirty="0">
                <a:solidFill>
                  <a:schemeClr val="accent5">
                    <a:lumMod val="50000"/>
                  </a:schemeClr>
                </a:solidFill>
              </a:rPr>
              <a:t>Etablererne mangler veiledning om «slik gjør du det» </a:t>
            </a:r>
          </a:p>
        </p:txBody>
      </p:sp>
      <p:sp>
        <p:nvSpPr>
          <p:cNvPr id="7" name="Rectangle 6"/>
          <p:cNvSpPr/>
          <p:nvPr/>
        </p:nvSpPr>
        <p:spPr>
          <a:xfrm>
            <a:off x="467360" y="2059535"/>
            <a:ext cx="5569889"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a:solidFill>
                  <a:schemeClr val="tx1"/>
                </a:solidFill>
              </a:rPr>
              <a:t>Etablererne sliter med å finne frem i informasjonsjungelen. De tror at de har funnet riktig informasjon, </a:t>
            </a:r>
            <a:r>
              <a:rPr lang="nb-NO" sz="1200" dirty="0" smtClean="0">
                <a:solidFill>
                  <a:schemeClr val="tx1"/>
                </a:solidFill>
              </a:rPr>
              <a:t>noe det ofte viser seg at de ikke har. Eksempelvis forteller en saksbehandler i en norsk kommune, at handelsorganisasjonen i byen gir etablererne råd som ikke stemmer med statlige og kommunale krav. </a:t>
            </a:r>
          </a:p>
          <a:p>
            <a:endParaRPr lang="nb-NO" sz="1200" dirty="0">
              <a:solidFill>
                <a:schemeClr val="tx1"/>
              </a:solidFill>
            </a:endParaRPr>
          </a:p>
          <a:p>
            <a:r>
              <a:rPr lang="nb-NO" sz="1200" dirty="0" smtClean="0">
                <a:solidFill>
                  <a:schemeClr val="tx1"/>
                </a:solidFill>
              </a:rPr>
              <a:t>Det finnes mange guider og bloggposter om «</a:t>
            </a:r>
            <a:r>
              <a:rPr lang="nb-NO" sz="1200" dirty="0" err="1" smtClean="0">
                <a:solidFill>
                  <a:schemeClr val="tx1"/>
                </a:solidFill>
              </a:rPr>
              <a:t>how</a:t>
            </a:r>
            <a:r>
              <a:rPr lang="nb-NO" sz="1200" dirty="0" smtClean="0">
                <a:solidFill>
                  <a:schemeClr val="tx1"/>
                </a:solidFill>
              </a:rPr>
              <a:t> to make a start-up», men det mangler lenker til «her gjør du det». </a:t>
            </a:r>
          </a:p>
          <a:p>
            <a:endParaRPr lang="nb-NO" sz="1200" dirty="0">
              <a:solidFill>
                <a:schemeClr val="tx1"/>
              </a:solidFill>
            </a:endParaRPr>
          </a:p>
          <a:p>
            <a:r>
              <a:rPr lang="nb-NO" sz="1200" dirty="0" smtClean="0">
                <a:solidFill>
                  <a:schemeClr val="tx1"/>
                </a:solidFill>
              </a:rPr>
              <a:t>Flere etablerere savner et veikart som sier «dette må du gjøre», og en verktøykasse som sier «slik bør du gjøre det». Én etablerer nevner at han skulle ønsket det fantes en sjekkliste. </a:t>
            </a:r>
          </a:p>
          <a:p>
            <a:endParaRPr lang="nb-NO" sz="1200" dirty="0">
              <a:solidFill>
                <a:schemeClr val="tx1"/>
              </a:solidFill>
            </a:endParaRPr>
          </a:p>
          <a:p>
            <a:r>
              <a:rPr lang="nb-NO" sz="1200" dirty="0" smtClean="0">
                <a:solidFill>
                  <a:schemeClr val="tx1"/>
                </a:solidFill>
              </a:rPr>
              <a:t>Etablerere i mindre kommuner forventer hjelp fra kommunen, men også kommunene mangler konkrete veiledere. </a:t>
            </a:r>
          </a:p>
          <a:p>
            <a:endParaRPr lang="nb-NO" sz="1200" dirty="0">
              <a:solidFill>
                <a:schemeClr val="tx1"/>
              </a:solidFill>
            </a:endParaRPr>
          </a:p>
          <a:p>
            <a:r>
              <a:rPr lang="nb-NO" sz="1200" dirty="0" smtClean="0">
                <a:solidFill>
                  <a:schemeClr val="tx1"/>
                </a:solidFill>
              </a:rPr>
              <a:t>For mange etablerere er eget nettverk en veldig viktig kilde til informasjon. Å få hjelp fra en erfaren etablerer oppleves som avgjørende. </a:t>
            </a:r>
          </a:p>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grpSp>
        <p:nvGrpSpPr>
          <p:cNvPr id="14" name="Group 13"/>
          <p:cNvGrpSpPr/>
          <p:nvPr/>
        </p:nvGrpSpPr>
        <p:grpSpPr>
          <a:xfrm>
            <a:off x="6171770" y="1690796"/>
            <a:ext cx="2520946" cy="2776784"/>
            <a:chOff x="5991909" y="2464791"/>
            <a:chExt cx="2102816" cy="1984820"/>
          </a:xfrm>
          <a:solidFill>
            <a:schemeClr val="bg2">
              <a:lumMod val="75000"/>
            </a:schemeClr>
          </a:solidFill>
        </p:grpSpPr>
        <p:sp>
          <p:nvSpPr>
            <p:cNvPr id="15" name="Oval 14"/>
            <p:cNvSpPr/>
            <p:nvPr/>
          </p:nvSpPr>
          <p:spPr>
            <a:xfrm>
              <a:off x="5991909" y="2464791"/>
              <a:ext cx="2102816" cy="1768046"/>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7" name="Right Triangle 16"/>
            <p:cNvSpPr/>
            <p:nvPr/>
          </p:nvSpPr>
          <p:spPr>
            <a:xfrm rot="10800000">
              <a:off x="6518609" y="3050213"/>
              <a:ext cx="1165546" cy="1399398"/>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grpSp>
      <p:sp>
        <p:nvSpPr>
          <p:cNvPr id="18" name="Rectangle 17"/>
          <p:cNvSpPr/>
          <p:nvPr/>
        </p:nvSpPr>
        <p:spPr>
          <a:xfrm>
            <a:off x="6533416" y="2172635"/>
            <a:ext cx="1731799" cy="1569660"/>
          </a:xfrm>
          <a:prstGeom prst="rect">
            <a:avLst/>
          </a:prstGeom>
        </p:spPr>
        <p:txBody>
          <a:bodyPr wrap="square" numCol="1" spcCol="432000" anchor="ctr">
            <a:spAutoFit/>
          </a:bodyPr>
          <a:lstStyle/>
          <a:p>
            <a:pPr algn="ctr"/>
            <a:r>
              <a:rPr lang="nb-NO" sz="1200" kern="0" dirty="0" smtClean="0">
                <a:solidFill>
                  <a:srgbClr val="FFFFFF"/>
                </a:solidFill>
                <a:latin typeface="Calibri"/>
                <a:cs typeface="Arial"/>
                <a:sym typeface="Helvetica Light"/>
              </a:rPr>
              <a:t>«Jeg skulle ønske at jeg hadde laget en sjekkliste for alt jeg har måttet gjennomgå, slik at jeg kunne delt den med andre»</a:t>
            </a:r>
            <a:br>
              <a:rPr lang="nb-NO" sz="1200" kern="0" dirty="0" smtClean="0">
                <a:solidFill>
                  <a:srgbClr val="FFFFFF"/>
                </a:solidFill>
                <a:latin typeface="Calibri"/>
                <a:cs typeface="Arial"/>
                <a:sym typeface="Helvetica Light"/>
              </a:rPr>
            </a:br>
            <a:endParaRPr lang="nb-NO" sz="1200" kern="0" dirty="0" smtClean="0">
              <a:solidFill>
                <a:srgbClr val="FFFFFF"/>
              </a:solidFill>
              <a:latin typeface="Calibri"/>
              <a:cs typeface="Arial"/>
              <a:sym typeface="Helvetica Light"/>
            </a:endParaRPr>
          </a:p>
          <a:p>
            <a:pPr algn="ctr"/>
            <a:r>
              <a:rPr lang="nb-NO" sz="1200" kern="0" dirty="0" smtClean="0">
                <a:solidFill>
                  <a:srgbClr val="FFFFFF"/>
                </a:solidFill>
                <a:latin typeface="Calibri"/>
                <a:cs typeface="Arial"/>
                <a:sym typeface="Helvetica Light"/>
              </a:rPr>
              <a:t>- Anders, etablerer</a:t>
            </a:r>
            <a:endParaRPr lang="nb-NO" sz="1200" kern="0" dirty="0">
              <a:solidFill>
                <a:srgbClr val="FFFFFF"/>
              </a:solidFill>
              <a:latin typeface="Calibri"/>
              <a:cs typeface="Arial"/>
              <a:sym typeface="Helvetica Light"/>
            </a:endParaRPr>
          </a:p>
        </p:txBody>
      </p:sp>
      <p:sp>
        <p:nvSpPr>
          <p:cNvPr id="19" name="Oval 18"/>
          <p:cNvSpPr/>
          <p:nvPr/>
        </p:nvSpPr>
        <p:spPr>
          <a:xfrm rot="20180690" flipH="1">
            <a:off x="9010460" y="1659974"/>
            <a:ext cx="2951736" cy="3014844"/>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0" name="Right Triangle 19"/>
          <p:cNvSpPr/>
          <p:nvPr/>
        </p:nvSpPr>
        <p:spPr>
          <a:xfrm rot="20202123" flipH="1">
            <a:off x="8541421" y="3678580"/>
            <a:ext cx="839308" cy="704390"/>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3" name="Rectangle 22"/>
          <p:cNvSpPr/>
          <p:nvPr/>
        </p:nvSpPr>
        <p:spPr>
          <a:xfrm>
            <a:off x="9535840" y="2231622"/>
            <a:ext cx="1900976" cy="2123658"/>
          </a:xfrm>
          <a:prstGeom prst="rect">
            <a:avLst/>
          </a:prstGeom>
        </p:spPr>
        <p:txBody>
          <a:bodyPr wrap="square" numCol="1" spcCol="432000" anchor="ctr">
            <a:spAutoFit/>
          </a:bodyPr>
          <a:lstStyle/>
          <a:p>
            <a:pPr algn="ctr"/>
            <a:r>
              <a:rPr lang="nb-NO" sz="1200" kern="0" dirty="0">
                <a:solidFill>
                  <a:srgbClr val="FFFFFF"/>
                </a:solidFill>
                <a:latin typeface="Calibri"/>
                <a:cs typeface="Arial"/>
              </a:rPr>
              <a:t>«Fire stykk i AS-et vårt har tidligere erfaring fra bransjen. Det hadde nok ikke gått uten disse. De pusha på ting vi ikke visste om som forsikring, pensjon og branngreier. De har nok gått på en smell før</a:t>
            </a:r>
            <a:r>
              <a:rPr lang="nb-NO" sz="1200" kern="0" dirty="0" smtClean="0">
                <a:solidFill>
                  <a:srgbClr val="FFFFFF"/>
                </a:solidFill>
                <a:latin typeface="Calibri"/>
                <a:cs typeface="Arial"/>
              </a:rPr>
              <a:t>.»</a:t>
            </a:r>
            <a:br>
              <a:rPr lang="nb-NO" sz="1200" kern="0" dirty="0" smtClean="0">
                <a:solidFill>
                  <a:srgbClr val="FFFFFF"/>
                </a:solidFill>
                <a:latin typeface="Calibri"/>
                <a:cs typeface="Arial"/>
              </a:rPr>
            </a:br>
            <a:endParaRPr lang="nb-NO" sz="1200" kern="0" dirty="0">
              <a:solidFill>
                <a:srgbClr val="FFFFFF"/>
              </a:solidFill>
              <a:latin typeface="Calibri"/>
              <a:cs typeface="Arial"/>
            </a:endParaRPr>
          </a:p>
          <a:p>
            <a:pPr algn="ctr"/>
            <a:r>
              <a:rPr lang="nb-NO" sz="1200" kern="0" dirty="0">
                <a:solidFill>
                  <a:srgbClr val="FFFFFF"/>
                </a:solidFill>
                <a:latin typeface="Calibri"/>
                <a:cs typeface="Arial"/>
              </a:rPr>
              <a:t>- Etablerer</a:t>
            </a:r>
          </a:p>
          <a:p>
            <a:pPr algn="ctr"/>
            <a:endParaRPr lang="nb-NO" sz="1200" kern="0" dirty="0">
              <a:solidFill>
                <a:srgbClr val="FFFFFF"/>
              </a:solidFill>
              <a:latin typeface="Calibri"/>
              <a:cs typeface="Arial"/>
              <a:sym typeface="Helvetica Light"/>
            </a:endParaRPr>
          </a:p>
        </p:txBody>
      </p:sp>
      <p:cxnSp>
        <p:nvCxnSpPr>
          <p:cNvPr id="16" name="Straight Connector 15"/>
          <p:cNvCxnSpPr/>
          <p:nvPr/>
        </p:nvCxnSpPr>
        <p:spPr>
          <a:xfrm flipV="1">
            <a:off x="6092501" y="1823598"/>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56928" y="4520231"/>
            <a:ext cx="2405332" cy="2144082"/>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6" name="Right Triangle 25"/>
          <p:cNvSpPr/>
          <p:nvPr/>
        </p:nvSpPr>
        <p:spPr>
          <a:xfrm rot="18451383">
            <a:off x="8007897" y="4664152"/>
            <a:ext cx="884955" cy="665498"/>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7" name="Rectangle 26"/>
          <p:cNvSpPr/>
          <p:nvPr/>
        </p:nvSpPr>
        <p:spPr>
          <a:xfrm>
            <a:off x="6704542" y="4746566"/>
            <a:ext cx="1731799" cy="1754326"/>
          </a:xfrm>
          <a:prstGeom prst="rect">
            <a:avLst/>
          </a:prstGeom>
        </p:spPr>
        <p:txBody>
          <a:bodyPr wrap="square" numCol="1" spcCol="432000" anchor="ctr">
            <a:spAutoFit/>
          </a:bodyPr>
          <a:lstStyle/>
          <a:p>
            <a:pPr algn="ctr"/>
            <a:r>
              <a:rPr lang="nb-NO" sz="1200" kern="0" dirty="0">
                <a:solidFill>
                  <a:srgbClr val="FFFFFF"/>
                </a:solidFill>
                <a:latin typeface="Calibri"/>
                <a:cs typeface="Arial"/>
              </a:rPr>
              <a:t>«Verktøykassen for å starte café fins ikke. Ikke veikart heller. Når man tar serveringsprøven er det ikke noe om veikart der</a:t>
            </a:r>
            <a:r>
              <a:rPr lang="nb-NO" sz="1200" kern="0" dirty="0" smtClean="0">
                <a:solidFill>
                  <a:srgbClr val="FFFFFF"/>
                </a:solidFill>
                <a:latin typeface="Calibri"/>
                <a:cs typeface="Arial"/>
              </a:rPr>
              <a:t>»</a:t>
            </a:r>
            <a:br>
              <a:rPr lang="nb-NO" sz="1200" kern="0" dirty="0" smtClean="0">
                <a:solidFill>
                  <a:srgbClr val="FFFFFF"/>
                </a:solidFill>
                <a:latin typeface="Calibri"/>
                <a:cs typeface="Arial"/>
              </a:rPr>
            </a:br>
            <a:endParaRPr lang="nb-NO" sz="1200" kern="0" dirty="0" smtClean="0">
              <a:solidFill>
                <a:srgbClr val="FFFFFF"/>
              </a:solidFill>
              <a:latin typeface="Calibri"/>
              <a:cs typeface="Arial"/>
            </a:endParaRPr>
          </a:p>
          <a:p>
            <a:pPr algn="ctr"/>
            <a:r>
              <a:rPr lang="nb-NO" sz="1200" kern="0" dirty="0" smtClean="0">
                <a:solidFill>
                  <a:srgbClr val="FFFFFF"/>
                </a:solidFill>
                <a:latin typeface="Calibri"/>
                <a:cs typeface="Arial"/>
              </a:rPr>
              <a:t>- </a:t>
            </a:r>
            <a:r>
              <a:rPr lang="nb-NO" sz="1200" kern="0" dirty="0">
                <a:solidFill>
                  <a:srgbClr val="FFFFFF"/>
                </a:solidFill>
                <a:latin typeface="Calibri"/>
                <a:cs typeface="Arial"/>
              </a:rPr>
              <a:t>Profesjonell etablerer</a:t>
            </a:r>
          </a:p>
          <a:p>
            <a:pPr algn="ctr"/>
            <a:endParaRPr lang="nb-NO" sz="1200" kern="0" dirty="0">
              <a:solidFill>
                <a:srgbClr val="FFFFFF"/>
              </a:solidFill>
              <a:latin typeface="Calibri"/>
              <a:cs typeface="Arial"/>
              <a:sym typeface="Helvetica Light"/>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23</a:t>
            </a:fld>
            <a:endParaRPr lang="en-US"/>
          </a:p>
        </p:txBody>
      </p:sp>
    </p:spTree>
    <p:extLst>
      <p:ext uri="{BB962C8B-B14F-4D97-AF65-F5344CB8AC3E}">
        <p14:creationId xmlns:p14="http://schemas.microsoft.com/office/powerpoint/2010/main" val="83181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575"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INFORMASJON OG VEILEDNING </a:t>
            </a:r>
            <a:br>
              <a:rPr lang="nb-NO" sz="2200" b="1" dirty="0" smtClean="0">
                <a:solidFill>
                  <a:schemeClr val="accent5">
                    <a:lumMod val="50000"/>
                  </a:schemeClr>
                </a:solidFill>
              </a:rPr>
            </a:br>
            <a:r>
              <a:rPr lang="nb-NO" sz="2200" b="1" dirty="0" smtClean="0">
                <a:solidFill>
                  <a:schemeClr val="accent5">
                    <a:lumMod val="50000"/>
                  </a:schemeClr>
                </a:solidFill>
              </a:rPr>
              <a:t>Dårlige nettsider, uklart språk og manglende veiledning fører til lange prosesser</a:t>
            </a:r>
          </a:p>
        </p:txBody>
      </p:sp>
      <p:sp>
        <p:nvSpPr>
          <p:cNvPr id="7" name="Rectangle 6"/>
          <p:cNvSpPr/>
          <p:nvPr/>
        </p:nvSpPr>
        <p:spPr>
          <a:xfrm>
            <a:off x="480500" y="2059535"/>
            <a:ext cx="5606892" cy="3789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Mange av nettsidene etablererne forholder seg til er utdaterte og lite brukervennlige. Dette gjør at kommuner og etater får mange henvendelser og må følge opp etablerere flere ganger enn nødvendig. </a:t>
            </a:r>
          </a:p>
          <a:p>
            <a:endParaRPr lang="nb-NO" sz="1200" dirty="0">
              <a:solidFill>
                <a:schemeClr val="tx1"/>
              </a:solidFill>
            </a:endParaRPr>
          </a:p>
          <a:p>
            <a:r>
              <a:rPr lang="nb-NO" sz="1200" dirty="0" smtClean="0">
                <a:solidFill>
                  <a:schemeClr val="tx1"/>
                </a:solidFill>
              </a:rPr>
              <a:t>Språket som brukes på nettsider og i kommunikasjonen med etablererne kan være vanskelig å forstå. Eksempelvis er ikke tekstene skrevet slik at de alltid er forståelige for mottaker. Ofte mangler de forklarende informasjon som «hva betyr dette for meg?» og «hva er vi ute etter». </a:t>
            </a:r>
          </a:p>
          <a:p>
            <a:endParaRPr lang="nb-NO" sz="1200" dirty="0">
              <a:solidFill>
                <a:schemeClr val="tx1"/>
              </a:solidFill>
            </a:endParaRPr>
          </a:p>
          <a:p>
            <a:r>
              <a:rPr lang="nb-NO" sz="1200" dirty="0" smtClean="0">
                <a:solidFill>
                  <a:schemeClr val="tx1"/>
                </a:solidFill>
              </a:rPr>
              <a:t>Noen etater er ikke gode nok til å kommunisere hva de trenger for å kunne vurdere en søknad. Ofte trengs det omfattende dokumentasjon, slik at det krever en del jobb for å levere inn en komplett søknad. Etablerere mener at forståelse for hva ting skal brukes til, også vil skape en større vilje til å sende inn komplett dokumentasjon. </a:t>
            </a:r>
          </a:p>
          <a:p>
            <a:endParaRPr lang="nb-NO" sz="1200" dirty="0">
              <a:solidFill>
                <a:schemeClr val="tx1"/>
              </a:solidFill>
            </a:endParaRPr>
          </a:p>
          <a:p>
            <a:r>
              <a:rPr lang="nb-NO" sz="1200" dirty="0" smtClean="0">
                <a:solidFill>
                  <a:schemeClr val="tx1"/>
                </a:solidFill>
              </a:rPr>
              <a:t>Én etablerer brukte </a:t>
            </a:r>
            <a:r>
              <a:rPr lang="nb-NO" sz="1200" dirty="0">
                <a:solidFill>
                  <a:schemeClr val="tx1"/>
                </a:solidFill>
              </a:rPr>
              <a:t>over en måned for å få en komplett </a:t>
            </a:r>
            <a:r>
              <a:rPr lang="nb-NO" sz="1200" dirty="0" smtClean="0">
                <a:solidFill>
                  <a:schemeClr val="tx1"/>
                </a:solidFill>
              </a:rPr>
              <a:t>søknad om skjenkebevilling. Saksbehandlere i Næringsetaten oppgir at de </a:t>
            </a:r>
            <a:r>
              <a:rPr lang="nb-NO" sz="1200" dirty="0">
                <a:solidFill>
                  <a:schemeClr val="tx1"/>
                </a:solidFill>
              </a:rPr>
              <a:t>bruker 95% av tiden sin på å vente på </a:t>
            </a:r>
            <a:r>
              <a:rPr lang="nb-NO" sz="1200" dirty="0" smtClean="0">
                <a:solidFill>
                  <a:schemeClr val="tx1"/>
                </a:solidFill>
              </a:rPr>
              <a:t>informasjon </a:t>
            </a:r>
            <a:r>
              <a:rPr lang="nb-NO" sz="1200" dirty="0">
                <a:solidFill>
                  <a:schemeClr val="tx1"/>
                </a:solidFill>
              </a:rPr>
              <a:t>fra </a:t>
            </a:r>
            <a:r>
              <a:rPr lang="nb-NO" sz="1200" dirty="0" smtClean="0">
                <a:solidFill>
                  <a:schemeClr val="tx1"/>
                </a:solidFill>
              </a:rPr>
              <a:t>etablerere, </a:t>
            </a:r>
            <a:r>
              <a:rPr lang="nb-NO" sz="1200" dirty="0">
                <a:solidFill>
                  <a:schemeClr val="tx1"/>
                </a:solidFill>
              </a:rPr>
              <a:t>og </a:t>
            </a:r>
            <a:r>
              <a:rPr lang="nb-NO" sz="1200" dirty="0" smtClean="0">
                <a:solidFill>
                  <a:schemeClr val="tx1"/>
                </a:solidFill>
              </a:rPr>
              <a:t>uttalelser fra etater.</a:t>
            </a:r>
            <a:endParaRPr lang="nb-NO" sz="1200" dirty="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grpSp>
        <p:nvGrpSpPr>
          <p:cNvPr id="14" name="Group 13"/>
          <p:cNvGrpSpPr/>
          <p:nvPr/>
        </p:nvGrpSpPr>
        <p:grpSpPr>
          <a:xfrm>
            <a:off x="7132216" y="1522545"/>
            <a:ext cx="1685997" cy="1852269"/>
            <a:chOff x="5991909" y="2464791"/>
            <a:chExt cx="2102816" cy="1984820"/>
          </a:xfrm>
          <a:solidFill>
            <a:schemeClr val="tx2"/>
          </a:solidFill>
        </p:grpSpPr>
        <p:sp>
          <p:nvSpPr>
            <p:cNvPr id="15" name="Oval 14"/>
            <p:cNvSpPr/>
            <p:nvPr/>
          </p:nvSpPr>
          <p:spPr>
            <a:xfrm>
              <a:off x="5991909" y="2464791"/>
              <a:ext cx="2102816" cy="1768046"/>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7" name="Right Triangle 16"/>
            <p:cNvSpPr/>
            <p:nvPr/>
          </p:nvSpPr>
          <p:spPr>
            <a:xfrm rot="10800000">
              <a:off x="6518609" y="3050213"/>
              <a:ext cx="1165546" cy="1399398"/>
            </a:xfrm>
            <a:prstGeom prst="r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grpSp>
      <p:sp>
        <p:nvSpPr>
          <p:cNvPr id="18" name="Rectangle 17"/>
          <p:cNvSpPr/>
          <p:nvPr/>
        </p:nvSpPr>
        <p:spPr>
          <a:xfrm>
            <a:off x="7091523" y="1951978"/>
            <a:ext cx="1731799" cy="1015663"/>
          </a:xfrm>
          <a:prstGeom prst="rect">
            <a:avLst/>
          </a:prstGeom>
        </p:spPr>
        <p:txBody>
          <a:bodyPr wrap="square" numCol="1" spcCol="432000" anchor="ctr">
            <a:spAutoFit/>
          </a:bodyPr>
          <a:lstStyle/>
          <a:p>
            <a:pPr algn="ctr"/>
            <a:r>
              <a:rPr lang="nb-NO" sz="1200" kern="0" dirty="0" smtClean="0">
                <a:solidFill>
                  <a:srgbClr val="FFFFFF"/>
                </a:solidFill>
                <a:latin typeface="Calibri"/>
                <a:cs typeface="Arial"/>
                <a:sym typeface="Helvetica Light"/>
              </a:rPr>
              <a:t>«Du er nødt til å beherske norsk for å lykkes»</a:t>
            </a:r>
          </a:p>
          <a:p>
            <a:pPr algn="ctr"/>
            <a:endParaRPr lang="nb-NO" sz="1200" kern="0" dirty="0" smtClean="0">
              <a:solidFill>
                <a:srgbClr val="FFFFFF"/>
              </a:solidFill>
              <a:latin typeface="Calibri"/>
              <a:cs typeface="Arial"/>
              <a:sym typeface="Helvetica Light"/>
            </a:endParaRPr>
          </a:p>
          <a:p>
            <a:pPr algn="ctr"/>
            <a:r>
              <a:rPr lang="nb-NO" sz="1200" kern="0" dirty="0" smtClean="0">
                <a:solidFill>
                  <a:srgbClr val="FFFFFF"/>
                </a:solidFill>
                <a:latin typeface="Calibri"/>
                <a:cs typeface="Arial"/>
                <a:sym typeface="Helvetica Light"/>
              </a:rPr>
              <a:t>- Etablerer</a:t>
            </a:r>
            <a:endParaRPr lang="nb-NO" sz="1200" kern="0" dirty="0">
              <a:solidFill>
                <a:srgbClr val="FFFFFF"/>
              </a:solidFill>
              <a:latin typeface="Calibri"/>
              <a:cs typeface="Arial"/>
              <a:sym typeface="Helvetica Light"/>
            </a:endParaRPr>
          </a:p>
        </p:txBody>
      </p:sp>
      <p:sp>
        <p:nvSpPr>
          <p:cNvPr id="19" name="Oval 18"/>
          <p:cNvSpPr/>
          <p:nvPr/>
        </p:nvSpPr>
        <p:spPr>
          <a:xfrm rot="20180690" flipH="1">
            <a:off x="9262000" y="1576314"/>
            <a:ext cx="2724407" cy="2782654"/>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0" name="Right Triangle 19"/>
          <p:cNvSpPr/>
          <p:nvPr/>
        </p:nvSpPr>
        <p:spPr>
          <a:xfrm rot="20202123" flipH="1">
            <a:off x="8742758" y="3104852"/>
            <a:ext cx="839308" cy="704390"/>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3" name="Rectangle 22"/>
          <p:cNvSpPr/>
          <p:nvPr/>
        </p:nvSpPr>
        <p:spPr>
          <a:xfrm>
            <a:off x="9664961" y="2100379"/>
            <a:ext cx="1968391" cy="1938992"/>
          </a:xfrm>
          <a:prstGeom prst="rect">
            <a:avLst/>
          </a:prstGeom>
        </p:spPr>
        <p:txBody>
          <a:bodyPr wrap="square" numCol="1" spcCol="432000" anchor="ctr">
            <a:spAutoFit/>
          </a:bodyPr>
          <a:lstStyle/>
          <a:p>
            <a:pPr algn="ctr"/>
            <a:r>
              <a:rPr lang="nb-NO" sz="1200" kern="0" dirty="0" smtClean="0">
                <a:solidFill>
                  <a:srgbClr val="FFFFFF"/>
                </a:solidFill>
                <a:latin typeface="Calibri"/>
                <a:cs typeface="Arial"/>
              </a:rPr>
              <a:t>«Det </a:t>
            </a:r>
            <a:r>
              <a:rPr lang="nb-NO" sz="1200" kern="0" dirty="0">
                <a:solidFill>
                  <a:srgbClr val="FFFFFF"/>
                </a:solidFill>
                <a:latin typeface="Calibri"/>
                <a:cs typeface="Arial"/>
              </a:rPr>
              <a:t>er ganske vanlig at vi må ta kontakt selv for manglede vedlegg. Det står ramset opp hva du </a:t>
            </a:r>
            <a:r>
              <a:rPr lang="nb-NO" sz="1200" kern="0" dirty="0" smtClean="0">
                <a:solidFill>
                  <a:srgbClr val="FFFFFF"/>
                </a:solidFill>
                <a:latin typeface="Calibri"/>
                <a:cs typeface="Arial"/>
              </a:rPr>
              <a:t>må </a:t>
            </a:r>
            <a:r>
              <a:rPr lang="nb-NO" sz="1200" kern="0" dirty="0">
                <a:solidFill>
                  <a:srgbClr val="FFFFFF"/>
                </a:solidFill>
                <a:latin typeface="Calibri"/>
                <a:cs typeface="Arial"/>
              </a:rPr>
              <a:t>ha og det er litt jobb å finne fram alt</a:t>
            </a:r>
            <a:r>
              <a:rPr lang="nb-NO" sz="1200" kern="0" dirty="0" smtClean="0">
                <a:solidFill>
                  <a:srgbClr val="FFFFFF"/>
                </a:solidFill>
                <a:latin typeface="Calibri"/>
                <a:cs typeface="Arial"/>
              </a:rPr>
              <a:t>.»</a:t>
            </a:r>
          </a:p>
          <a:p>
            <a:pPr algn="ctr"/>
            <a:endParaRPr lang="nb-NO" sz="1200" kern="0" dirty="0">
              <a:solidFill>
                <a:srgbClr val="FFFFFF"/>
              </a:solidFill>
              <a:latin typeface="Calibri"/>
              <a:cs typeface="Arial"/>
            </a:endParaRPr>
          </a:p>
          <a:p>
            <a:pPr algn="ctr"/>
            <a:r>
              <a:rPr lang="nb-NO" sz="1200" kern="0" dirty="0">
                <a:solidFill>
                  <a:srgbClr val="FFFFFF"/>
                </a:solidFill>
                <a:latin typeface="Calibri"/>
                <a:cs typeface="Arial"/>
              </a:rPr>
              <a:t>- Saksbehandler i mellomstor kommune</a:t>
            </a:r>
          </a:p>
          <a:p>
            <a:pPr algn="ctr"/>
            <a:endParaRPr lang="nb-NO" sz="1200" kern="0" dirty="0">
              <a:solidFill>
                <a:srgbClr val="FFFFFF"/>
              </a:solidFill>
              <a:latin typeface="Calibri"/>
              <a:cs typeface="Arial"/>
              <a:sym typeface="Helvetica Light"/>
            </a:endParaRPr>
          </a:p>
        </p:txBody>
      </p:sp>
      <p:sp>
        <p:nvSpPr>
          <p:cNvPr id="27" name="Oval 26"/>
          <p:cNvSpPr/>
          <p:nvPr/>
        </p:nvSpPr>
        <p:spPr>
          <a:xfrm rot="20180690" flipH="1">
            <a:off x="6707683" y="3926039"/>
            <a:ext cx="2649012" cy="2705647"/>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8" name="Right Triangle 27"/>
          <p:cNvSpPr/>
          <p:nvPr/>
        </p:nvSpPr>
        <p:spPr>
          <a:xfrm rot="8406707" flipH="1">
            <a:off x="8079473" y="3939174"/>
            <a:ext cx="839308" cy="704390"/>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5" name="Rectangle 24"/>
          <p:cNvSpPr/>
          <p:nvPr/>
        </p:nvSpPr>
        <p:spPr>
          <a:xfrm>
            <a:off x="7029940" y="4423278"/>
            <a:ext cx="1981638" cy="1882567"/>
          </a:xfrm>
          <a:prstGeom prst="rect">
            <a:avLst/>
          </a:prstGeom>
        </p:spPr>
        <p:txBody>
          <a:bodyPr wrap="square" numCol="1" spcCol="432000" anchor="ctr">
            <a:spAutoFit/>
          </a:bodyPr>
          <a:lstStyle/>
          <a:p>
            <a:pPr algn="ctr">
              <a:lnSpc>
                <a:spcPct val="90000"/>
              </a:lnSpc>
              <a:spcBef>
                <a:spcPts val="1000"/>
              </a:spcBef>
            </a:pPr>
            <a:r>
              <a:rPr lang="nb-NO" sz="1200" kern="0" dirty="0" smtClean="0">
                <a:solidFill>
                  <a:srgbClr val="FFFFFF"/>
                </a:solidFill>
                <a:latin typeface="Calibri"/>
                <a:cs typeface="Arial"/>
              </a:rPr>
              <a:t>«Språket </a:t>
            </a:r>
            <a:r>
              <a:rPr lang="nb-NO" sz="1200" kern="0" dirty="0">
                <a:solidFill>
                  <a:srgbClr val="FFFFFF"/>
                </a:solidFill>
                <a:latin typeface="Calibri"/>
                <a:cs typeface="Arial"/>
              </a:rPr>
              <a:t>til det offentlige er unødvendig komplisert. For å si fra at vi skulle servere toast måtte vi fylle ut et skjema. Veilederen for dette var ikke en veileder, men masse koder. Veilederne er laget av og for folk </a:t>
            </a:r>
            <a:r>
              <a:rPr lang="nb-NO" sz="1200" kern="0" dirty="0" smtClean="0">
                <a:solidFill>
                  <a:srgbClr val="FFFFFF"/>
                </a:solidFill>
                <a:latin typeface="Calibri"/>
                <a:cs typeface="Arial"/>
              </a:rPr>
              <a:t>som </a:t>
            </a:r>
            <a:r>
              <a:rPr lang="nb-NO" sz="1200" kern="0" dirty="0">
                <a:solidFill>
                  <a:srgbClr val="FFFFFF"/>
                </a:solidFill>
                <a:latin typeface="Calibri"/>
                <a:cs typeface="Arial"/>
              </a:rPr>
              <a:t>vet hva de driver med</a:t>
            </a:r>
            <a:r>
              <a:rPr lang="nb-NO" sz="1200" kern="0" dirty="0" smtClean="0">
                <a:solidFill>
                  <a:srgbClr val="FFFFFF"/>
                </a:solidFill>
                <a:latin typeface="Calibri"/>
                <a:cs typeface="Arial"/>
              </a:rPr>
              <a:t>.»</a:t>
            </a:r>
            <a:endParaRPr lang="nb-NO" sz="1200" kern="0" dirty="0">
              <a:solidFill>
                <a:srgbClr val="FFFFFF"/>
              </a:solidFill>
              <a:latin typeface="Calibri"/>
              <a:cs typeface="Arial"/>
            </a:endParaRPr>
          </a:p>
          <a:p>
            <a:pPr algn="ctr">
              <a:lnSpc>
                <a:spcPct val="90000"/>
              </a:lnSpc>
              <a:spcBef>
                <a:spcPts val="1000"/>
              </a:spcBef>
            </a:pPr>
            <a:r>
              <a:rPr lang="nb-NO" sz="1200" kern="0" dirty="0" smtClean="0">
                <a:solidFill>
                  <a:srgbClr val="FFFFFF"/>
                </a:solidFill>
                <a:latin typeface="Calibri"/>
                <a:cs typeface="Arial"/>
              </a:rPr>
              <a:t>-Etablerer</a:t>
            </a:r>
            <a:endParaRPr lang="nb-NO" sz="1200" kern="0" dirty="0">
              <a:solidFill>
                <a:srgbClr val="FFFFFF"/>
              </a:solidFill>
              <a:latin typeface="Calibri"/>
              <a:cs typeface="Arial"/>
            </a:endParaRPr>
          </a:p>
        </p:txBody>
      </p:sp>
      <p:cxnSp>
        <p:nvCxnSpPr>
          <p:cNvPr id="16" name="Straight Connector 15"/>
          <p:cNvCxnSpPr/>
          <p:nvPr/>
        </p:nvCxnSpPr>
        <p:spPr>
          <a:xfrm flipV="1">
            <a:off x="6092501" y="1823598"/>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24</a:t>
            </a:fld>
            <a:endParaRPr lang="en-US"/>
          </a:p>
        </p:txBody>
      </p:sp>
    </p:spTree>
    <p:extLst>
      <p:ext uri="{BB962C8B-B14F-4D97-AF65-F5344CB8AC3E}">
        <p14:creationId xmlns:p14="http://schemas.microsoft.com/office/powerpoint/2010/main" val="171788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598"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INFORMASJON OG VEILEDNING </a:t>
            </a:r>
            <a:br>
              <a:rPr lang="nb-NO" sz="2200" b="1" dirty="0" smtClean="0">
                <a:solidFill>
                  <a:schemeClr val="accent5">
                    <a:lumMod val="50000"/>
                  </a:schemeClr>
                </a:solidFill>
              </a:rPr>
            </a:br>
            <a:r>
              <a:rPr lang="nb-NO" sz="2200" b="1" dirty="0" smtClean="0">
                <a:solidFill>
                  <a:schemeClr val="accent5">
                    <a:lumMod val="50000"/>
                  </a:schemeClr>
                </a:solidFill>
              </a:rPr>
              <a:t>Regler og krav er vanskelig å forstå </a:t>
            </a:r>
          </a:p>
        </p:txBody>
      </p:sp>
      <p:sp>
        <p:nvSpPr>
          <p:cNvPr id="7" name="Rectangle 6"/>
          <p:cNvSpPr/>
          <p:nvPr/>
        </p:nvSpPr>
        <p:spPr>
          <a:xfrm>
            <a:off x="480500" y="2059535"/>
            <a:ext cx="5606892" cy="3789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a:solidFill>
                  <a:schemeClr val="tx1"/>
                </a:solidFill>
                <a:ea typeface="Calibri Light" charset="0"/>
                <a:cs typeface="Calibri Light" charset="0"/>
              </a:rPr>
              <a:t>Regelverket oppleves som utilgjenelig for mange etablerere, både med tanke på språk og gjenfinning på nett. Etablererne sliter med å forstå hva reglene betyr i praksis for deres bedrift.</a:t>
            </a:r>
          </a:p>
          <a:p>
            <a:endParaRPr lang="nb-NO" sz="1200" dirty="0">
              <a:solidFill>
                <a:schemeClr val="tx1"/>
              </a:solidFill>
              <a:ea typeface="Calibri Light" charset="0"/>
              <a:cs typeface="Calibri Light" charset="0"/>
            </a:endParaRPr>
          </a:p>
          <a:p>
            <a:r>
              <a:rPr lang="nb-NO" sz="1200" dirty="0">
                <a:solidFill>
                  <a:schemeClr val="tx1"/>
                </a:solidFill>
              </a:rPr>
              <a:t>I tillegg er det rom for skjønn i flere tilfeller (f.eks. vandel og krav til fysisk utforming), som gjør at kontrollører kan mene ulike ting. Subjektive meninger og flere riktige løsninger gjør det vanskeligere for etablererne å forstå og </a:t>
            </a:r>
            <a:r>
              <a:rPr lang="nb-NO" sz="1200" dirty="0" smtClean="0">
                <a:solidFill>
                  <a:schemeClr val="tx1"/>
                </a:solidFill>
              </a:rPr>
              <a:t>holde seg innenfor </a:t>
            </a:r>
            <a:r>
              <a:rPr lang="nb-NO" sz="1200" dirty="0">
                <a:solidFill>
                  <a:schemeClr val="tx1"/>
                </a:solidFill>
              </a:rPr>
              <a:t>regelverket (gjelder </a:t>
            </a:r>
            <a:r>
              <a:rPr lang="nb-NO" sz="1200" dirty="0" smtClean="0">
                <a:solidFill>
                  <a:schemeClr val="tx1"/>
                </a:solidFill>
              </a:rPr>
              <a:t>bl.a. Mattilsynet</a:t>
            </a:r>
            <a:r>
              <a:rPr lang="nb-NO" sz="1200" dirty="0">
                <a:solidFill>
                  <a:schemeClr val="tx1"/>
                </a:solidFill>
              </a:rPr>
              <a:t>, </a:t>
            </a:r>
            <a:r>
              <a:rPr lang="nb-NO" sz="1200" dirty="0" smtClean="0">
                <a:solidFill>
                  <a:schemeClr val="tx1"/>
                </a:solidFill>
              </a:rPr>
              <a:t>Brann- </a:t>
            </a:r>
            <a:r>
              <a:rPr lang="nb-NO" sz="1200" dirty="0">
                <a:solidFill>
                  <a:schemeClr val="tx1"/>
                </a:solidFill>
              </a:rPr>
              <a:t>og redningsetaten og kommunen).</a:t>
            </a:r>
          </a:p>
          <a:p>
            <a:endParaRPr lang="nb-NO" sz="1200" dirty="0">
              <a:solidFill>
                <a:schemeClr val="tx1"/>
              </a:solidFill>
            </a:endParaRPr>
          </a:p>
          <a:p>
            <a:r>
              <a:rPr lang="nb-NO" sz="1200" dirty="0">
                <a:solidFill>
                  <a:schemeClr val="tx1"/>
                </a:solidFill>
                <a:ea typeface="Calibri Light" charset="0"/>
                <a:cs typeface="Calibri Light" charset="0"/>
              </a:rPr>
              <a:t>I dag oppfatter flere etablerere kommunikasjonen med etatene som dominert av advarsler og straff. Etablererne trekker fram at de ønsker å jobbe sammen med etatene for å sikre seg at de gjør ting riktig. </a:t>
            </a:r>
            <a:r>
              <a:rPr lang="nb-NO" sz="1200" dirty="0">
                <a:solidFill>
                  <a:schemeClr val="tx1"/>
                </a:solidFill>
                <a:ea typeface="Calibri" charset="0"/>
                <a:cs typeface="Calibri" charset="0"/>
              </a:rPr>
              <a:t>Etablererne trenger dialog og </a:t>
            </a:r>
            <a:r>
              <a:rPr lang="nb-NO" sz="1200" dirty="0" smtClean="0">
                <a:solidFill>
                  <a:schemeClr val="tx1"/>
                </a:solidFill>
                <a:ea typeface="Calibri" charset="0"/>
                <a:cs typeface="Calibri" charset="0"/>
              </a:rPr>
              <a:t>veiledning </a:t>
            </a:r>
            <a:r>
              <a:rPr lang="nb-NO" sz="1200" dirty="0">
                <a:solidFill>
                  <a:schemeClr val="tx1"/>
                </a:solidFill>
                <a:ea typeface="Calibri" charset="0"/>
                <a:cs typeface="Calibri" charset="0"/>
              </a:rPr>
              <a:t>også før åpning. Dette gjelder både </a:t>
            </a:r>
            <a:r>
              <a:rPr lang="nb-NO" sz="1200" dirty="0" smtClean="0">
                <a:solidFill>
                  <a:schemeClr val="tx1"/>
                </a:solidFill>
                <a:ea typeface="Calibri" charset="0"/>
                <a:cs typeface="Calibri" charset="0"/>
              </a:rPr>
              <a:t>Næringsetaten</a:t>
            </a:r>
            <a:r>
              <a:rPr lang="nb-NO" sz="1200" dirty="0">
                <a:solidFill>
                  <a:schemeClr val="tx1"/>
                </a:solidFill>
                <a:ea typeface="Calibri" charset="0"/>
                <a:cs typeface="Calibri" charset="0"/>
              </a:rPr>
              <a:t>, </a:t>
            </a:r>
            <a:r>
              <a:rPr lang="nb-NO" sz="1200" dirty="0" smtClean="0">
                <a:solidFill>
                  <a:schemeClr val="tx1"/>
                </a:solidFill>
                <a:ea typeface="Calibri" charset="0"/>
                <a:cs typeface="Calibri" charset="0"/>
              </a:rPr>
              <a:t>Brann- </a:t>
            </a:r>
            <a:r>
              <a:rPr lang="nb-NO" sz="1200" dirty="0">
                <a:solidFill>
                  <a:schemeClr val="tx1"/>
                </a:solidFill>
                <a:ea typeface="Calibri" charset="0"/>
                <a:cs typeface="Calibri" charset="0"/>
              </a:rPr>
              <a:t>og redningsetaten og </a:t>
            </a:r>
            <a:r>
              <a:rPr lang="nb-NO" sz="1200" dirty="0" smtClean="0">
                <a:solidFill>
                  <a:schemeClr val="tx1"/>
                </a:solidFill>
                <a:ea typeface="Calibri" charset="0"/>
                <a:cs typeface="Calibri" charset="0"/>
              </a:rPr>
              <a:t>Mattilsynet</a:t>
            </a:r>
            <a:r>
              <a:rPr lang="nb-NO" sz="1200" dirty="0">
                <a:solidFill>
                  <a:schemeClr val="tx1"/>
                </a:solidFill>
                <a:ea typeface="Calibri Light" charset="0"/>
                <a:cs typeface="Calibri Light" charset="0"/>
              </a:rPr>
              <a:t>. </a:t>
            </a:r>
          </a:p>
          <a:p>
            <a:endParaRPr lang="nb-NO" sz="1200" dirty="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grpSp>
        <p:nvGrpSpPr>
          <p:cNvPr id="14" name="Group 13"/>
          <p:cNvGrpSpPr/>
          <p:nvPr/>
        </p:nvGrpSpPr>
        <p:grpSpPr>
          <a:xfrm>
            <a:off x="7010277" y="1425415"/>
            <a:ext cx="1889182" cy="2030228"/>
            <a:chOff x="5991909" y="2464791"/>
            <a:chExt cx="2102816" cy="1984820"/>
          </a:xfrm>
          <a:solidFill>
            <a:schemeClr val="tx2"/>
          </a:solidFill>
        </p:grpSpPr>
        <p:sp>
          <p:nvSpPr>
            <p:cNvPr id="15" name="Oval 14"/>
            <p:cNvSpPr/>
            <p:nvPr/>
          </p:nvSpPr>
          <p:spPr>
            <a:xfrm>
              <a:off x="5991909" y="2464791"/>
              <a:ext cx="2102816" cy="1768046"/>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7" name="Right Triangle 16"/>
            <p:cNvSpPr/>
            <p:nvPr/>
          </p:nvSpPr>
          <p:spPr>
            <a:xfrm rot="10800000">
              <a:off x="6518609" y="3050213"/>
              <a:ext cx="1165546" cy="1399398"/>
            </a:xfrm>
            <a:prstGeom prst="r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grpSp>
      <p:sp>
        <p:nvSpPr>
          <p:cNvPr id="18" name="Rectangle 17"/>
          <p:cNvSpPr/>
          <p:nvPr/>
        </p:nvSpPr>
        <p:spPr>
          <a:xfrm>
            <a:off x="7091523" y="1951978"/>
            <a:ext cx="1731799" cy="1015663"/>
          </a:xfrm>
          <a:prstGeom prst="rect">
            <a:avLst/>
          </a:prstGeom>
        </p:spPr>
        <p:txBody>
          <a:bodyPr wrap="square" numCol="1" spcCol="432000" anchor="ctr">
            <a:spAutoFit/>
          </a:bodyPr>
          <a:lstStyle/>
          <a:p>
            <a:pPr algn="ctr"/>
            <a:r>
              <a:rPr lang="nb-NO" sz="1200" kern="0" dirty="0" smtClean="0">
                <a:solidFill>
                  <a:srgbClr val="FFFFFF"/>
                </a:solidFill>
                <a:latin typeface="Calibri"/>
                <a:cs typeface="Arial"/>
                <a:sym typeface="Helvetica Light"/>
              </a:rPr>
              <a:t>«Når vi får brev tenker vi umiddelbart; når har vi gjort noe galt»</a:t>
            </a:r>
          </a:p>
          <a:p>
            <a:pPr algn="ctr"/>
            <a:endParaRPr lang="nb-NO" sz="1200" kern="0" dirty="0" smtClean="0">
              <a:solidFill>
                <a:srgbClr val="FFFFFF"/>
              </a:solidFill>
              <a:latin typeface="Calibri"/>
              <a:cs typeface="Arial"/>
              <a:sym typeface="Helvetica Light"/>
            </a:endParaRPr>
          </a:p>
          <a:p>
            <a:pPr algn="ctr"/>
            <a:r>
              <a:rPr lang="nb-NO" sz="1200" kern="0" dirty="0" smtClean="0">
                <a:solidFill>
                  <a:srgbClr val="FFFFFF"/>
                </a:solidFill>
                <a:latin typeface="Calibri"/>
                <a:cs typeface="Arial"/>
                <a:sym typeface="Helvetica Light"/>
              </a:rPr>
              <a:t>- Etablerer</a:t>
            </a:r>
            <a:endParaRPr lang="nb-NO" sz="1200" kern="0" dirty="0">
              <a:solidFill>
                <a:srgbClr val="FFFFFF"/>
              </a:solidFill>
              <a:latin typeface="Calibri"/>
              <a:cs typeface="Arial"/>
              <a:sym typeface="Helvetica Light"/>
            </a:endParaRPr>
          </a:p>
        </p:txBody>
      </p:sp>
      <p:sp>
        <p:nvSpPr>
          <p:cNvPr id="19" name="Oval 18"/>
          <p:cNvSpPr/>
          <p:nvPr/>
        </p:nvSpPr>
        <p:spPr>
          <a:xfrm rot="20180690" flipH="1">
            <a:off x="9262000" y="1576314"/>
            <a:ext cx="2724407" cy="2782654"/>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0" name="Right Triangle 19"/>
          <p:cNvSpPr/>
          <p:nvPr/>
        </p:nvSpPr>
        <p:spPr>
          <a:xfrm rot="20202123" flipH="1">
            <a:off x="8742758" y="3104852"/>
            <a:ext cx="839308" cy="704390"/>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3" name="Rectangle 22"/>
          <p:cNvSpPr/>
          <p:nvPr/>
        </p:nvSpPr>
        <p:spPr>
          <a:xfrm>
            <a:off x="9664961" y="2100379"/>
            <a:ext cx="1968391" cy="1938992"/>
          </a:xfrm>
          <a:prstGeom prst="rect">
            <a:avLst/>
          </a:prstGeom>
        </p:spPr>
        <p:txBody>
          <a:bodyPr wrap="square" numCol="1" spcCol="432000" anchor="ctr">
            <a:spAutoFit/>
          </a:bodyPr>
          <a:lstStyle/>
          <a:p>
            <a:pPr algn="ctr"/>
            <a:r>
              <a:rPr lang="nb-NO" sz="1200" kern="0" dirty="0" smtClean="0">
                <a:solidFill>
                  <a:srgbClr val="FFFFFF"/>
                </a:solidFill>
                <a:latin typeface="Calibri"/>
                <a:cs typeface="Arial"/>
              </a:rPr>
              <a:t>«Det beste hadde vært om man hadde en dialog med kontrolletatene. Idag er de en skremsel og man får panikk når de kommer. Vi burde jobbe sammen om å oppnå høy kvalitet»</a:t>
            </a:r>
          </a:p>
          <a:p>
            <a:pPr algn="ctr"/>
            <a:endParaRPr lang="nb-NO" sz="1200" kern="0" dirty="0">
              <a:solidFill>
                <a:srgbClr val="FFFFFF"/>
              </a:solidFill>
              <a:latin typeface="Calibri"/>
              <a:cs typeface="Arial"/>
            </a:endParaRPr>
          </a:p>
          <a:p>
            <a:pPr algn="ctr"/>
            <a:r>
              <a:rPr lang="nb-NO" sz="1200" kern="0" dirty="0">
                <a:solidFill>
                  <a:srgbClr val="FFFFFF"/>
                </a:solidFill>
                <a:latin typeface="Calibri"/>
                <a:cs typeface="Arial"/>
              </a:rPr>
              <a:t>- </a:t>
            </a:r>
            <a:r>
              <a:rPr lang="nb-NO" sz="1200" kern="0" dirty="0" smtClean="0">
                <a:solidFill>
                  <a:srgbClr val="FFFFFF"/>
                </a:solidFill>
                <a:latin typeface="Calibri"/>
                <a:cs typeface="Arial"/>
              </a:rPr>
              <a:t>Etablerer</a:t>
            </a:r>
            <a:endParaRPr lang="nb-NO" sz="1200" kern="0" dirty="0">
              <a:solidFill>
                <a:srgbClr val="FFFFFF"/>
              </a:solidFill>
              <a:latin typeface="Calibri"/>
              <a:cs typeface="Arial"/>
            </a:endParaRPr>
          </a:p>
          <a:p>
            <a:pPr algn="ctr"/>
            <a:endParaRPr lang="nb-NO" sz="1200" kern="0" dirty="0">
              <a:solidFill>
                <a:srgbClr val="FFFFFF"/>
              </a:solidFill>
              <a:latin typeface="Calibri"/>
              <a:cs typeface="Arial"/>
              <a:sym typeface="Helvetica Light"/>
            </a:endParaRPr>
          </a:p>
        </p:txBody>
      </p:sp>
      <p:sp>
        <p:nvSpPr>
          <p:cNvPr id="27" name="Oval 26"/>
          <p:cNvSpPr/>
          <p:nvPr/>
        </p:nvSpPr>
        <p:spPr>
          <a:xfrm rot="20180690" flipH="1">
            <a:off x="6707683" y="3926039"/>
            <a:ext cx="2649012" cy="2705647"/>
          </a:xfrm>
          <a:prstGeom prst="ellips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8" name="Right Triangle 27"/>
          <p:cNvSpPr/>
          <p:nvPr/>
        </p:nvSpPr>
        <p:spPr>
          <a:xfrm rot="8406707" flipH="1">
            <a:off x="8079473" y="3939174"/>
            <a:ext cx="839308" cy="704390"/>
          </a:xfrm>
          <a:prstGeom prst="rtTriangle">
            <a:avLst/>
          </a:prstGeom>
          <a:solidFill>
            <a:schemeClr val="tx2"/>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25" name="Rectangle 24"/>
          <p:cNvSpPr/>
          <p:nvPr/>
        </p:nvSpPr>
        <p:spPr>
          <a:xfrm>
            <a:off x="7029940" y="4442259"/>
            <a:ext cx="1981638" cy="1844608"/>
          </a:xfrm>
          <a:prstGeom prst="rect">
            <a:avLst/>
          </a:prstGeom>
        </p:spPr>
        <p:txBody>
          <a:bodyPr wrap="square" numCol="1" spcCol="432000" anchor="ctr">
            <a:spAutoFit/>
          </a:bodyPr>
          <a:lstStyle/>
          <a:p>
            <a:pPr algn="ctr">
              <a:lnSpc>
                <a:spcPct val="90000"/>
              </a:lnSpc>
              <a:spcBef>
                <a:spcPts val="1000"/>
              </a:spcBef>
            </a:pPr>
            <a:r>
              <a:rPr lang="nb-NO" sz="1200" kern="0" dirty="0" smtClean="0">
                <a:solidFill>
                  <a:srgbClr val="FFFFFF"/>
                </a:solidFill>
                <a:latin typeface="Calibri"/>
                <a:cs typeface="Arial"/>
              </a:rPr>
              <a:t>«Det er ikke problematikken rundt fulle gjester etc som er utfordringen med å drive et serverings- og skjenkested. Utfordringen ligger i å forstå alle regler og krav som stilles til driften»</a:t>
            </a:r>
          </a:p>
          <a:p>
            <a:pPr algn="ctr">
              <a:lnSpc>
                <a:spcPct val="90000"/>
              </a:lnSpc>
              <a:spcBef>
                <a:spcPts val="1000"/>
              </a:spcBef>
            </a:pPr>
            <a:endParaRPr lang="nb-NO" sz="1200" kern="0" dirty="0">
              <a:solidFill>
                <a:srgbClr val="FFFFFF"/>
              </a:solidFill>
              <a:latin typeface="Calibri"/>
              <a:cs typeface="Arial"/>
            </a:endParaRPr>
          </a:p>
          <a:p>
            <a:pPr algn="ctr">
              <a:lnSpc>
                <a:spcPct val="90000"/>
              </a:lnSpc>
              <a:spcBef>
                <a:spcPts val="1000"/>
              </a:spcBef>
            </a:pPr>
            <a:r>
              <a:rPr lang="nb-NO" sz="1200" kern="0" dirty="0" smtClean="0">
                <a:solidFill>
                  <a:srgbClr val="FFFFFF"/>
                </a:solidFill>
                <a:latin typeface="Calibri"/>
                <a:cs typeface="Arial"/>
              </a:rPr>
              <a:t>- Etablerer </a:t>
            </a:r>
            <a:endParaRPr lang="nb-NO" sz="1200" kern="0" dirty="0">
              <a:solidFill>
                <a:srgbClr val="FFFFFF"/>
              </a:solidFill>
              <a:latin typeface="Calibri"/>
              <a:cs typeface="Arial"/>
            </a:endParaRPr>
          </a:p>
        </p:txBody>
      </p:sp>
      <p:cxnSp>
        <p:nvCxnSpPr>
          <p:cNvPr id="16" name="Straight Connector 15"/>
          <p:cNvCxnSpPr/>
          <p:nvPr/>
        </p:nvCxnSpPr>
        <p:spPr>
          <a:xfrm flipV="1">
            <a:off x="6092501" y="1823598"/>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25</a:t>
            </a:fld>
            <a:endParaRPr lang="en-US"/>
          </a:p>
        </p:txBody>
      </p:sp>
    </p:spTree>
    <p:extLst>
      <p:ext uri="{BB962C8B-B14F-4D97-AF65-F5344CB8AC3E}">
        <p14:creationId xmlns:p14="http://schemas.microsoft.com/office/powerpoint/2010/main" val="3806018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2. INFORMASJONSFLYT</a:t>
            </a:r>
          </a:p>
          <a:p>
            <a:r>
              <a:rPr lang="nb-NO" sz="2200" b="1" dirty="0">
                <a:solidFill>
                  <a:schemeClr val="accent5">
                    <a:lumMod val="50000"/>
                  </a:schemeClr>
                </a:solidFill>
              </a:rPr>
              <a:t>Etablererne </a:t>
            </a:r>
            <a:r>
              <a:rPr lang="nb-NO" sz="2200" b="1" dirty="0" smtClean="0">
                <a:solidFill>
                  <a:schemeClr val="accent5">
                    <a:lumMod val="50000"/>
                  </a:schemeClr>
                </a:solidFill>
              </a:rPr>
              <a:t>registrerer samme informasjon gjentatte ganger i løpet av etableringsprosessen</a:t>
            </a:r>
            <a:endParaRPr lang="nb-NO" sz="2200" b="1" dirty="0">
              <a:solidFill>
                <a:schemeClr val="accent5">
                  <a:lumMod val="50000"/>
                </a:schemeClr>
              </a:solidFill>
            </a:endParaRPr>
          </a:p>
        </p:txBody>
      </p:sp>
      <p:sp>
        <p:nvSpPr>
          <p:cNvPr id="6" name="Rectangle 5"/>
          <p:cNvSpPr/>
          <p:nvPr/>
        </p:nvSpPr>
        <p:spPr>
          <a:xfrm>
            <a:off x="2542143" y="1432846"/>
            <a:ext cx="2038245"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Bakgrunn </a:t>
            </a:r>
          </a:p>
        </p:txBody>
      </p:sp>
      <p:sp>
        <p:nvSpPr>
          <p:cNvPr id="7" name="Rectangle 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6213" lvl="2" indent="-176213">
              <a:buFont typeface="Arial" panose="020B0604020202020204" pitchFamily="34" charset="0"/>
              <a:buChar char="•"/>
            </a:pPr>
            <a:r>
              <a:rPr lang="nb-NO" sz="1200" dirty="0" smtClean="0">
                <a:solidFill>
                  <a:schemeClr val="tx1"/>
                </a:solidFill>
              </a:rPr>
              <a:t>Etablereren fyller inn mange, potensielt 20 ulike søknadsskjemaer i tillegg til flere vedlegg, under etableringsprosessen. </a:t>
            </a:r>
          </a:p>
          <a:p>
            <a:pPr marL="176213" lvl="2" indent="-176213">
              <a:buFont typeface="Arial" panose="020B0604020202020204" pitchFamily="34" charset="0"/>
              <a:buChar char="•"/>
            </a:pPr>
            <a:endParaRPr lang="nb-NO" sz="1200" dirty="0">
              <a:solidFill>
                <a:schemeClr val="tx1"/>
              </a:solidFill>
            </a:endParaRPr>
          </a:p>
          <a:p>
            <a:pPr marL="176213" lvl="2" indent="-176213">
              <a:buFont typeface="Arial" panose="020B0604020202020204" pitchFamily="34" charset="0"/>
              <a:buChar char="•"/>
            </a:pPr>
            <a:r>
              <a:rPr lang="nb-NO" sz="1200" dirty="0" smtClean="0">
                <a:solidFill>
                  <a:schemeClr val="tx1"/>
                </a:solidFill>
              </a:rPr>
              <a:t>Brukerreisen for etablerere involverer minst 17 ulike registre. </a:t>
            </a:r>
          </a:p>
          <a:p>
            <a:pPr marL="176213" lvl="2" indent="-176213">
              <a:buFont typeface="Arial" panose="020B0604020202020204" pitchFamily="34" charset="0"/>
              <a:buChar char="•"/>
            </a:pPr>
            <a:endParaRPr lang="nb-NO" sz="1200" dirty="0">
              <a:solidFill>
                <a:schemeClr val="tx1"/>
              </a:solidFill>
            </a:endParaRPr>
          </a:p>
          <a:p>
            <a:pPr marL="176213" lvl="2" indent="-176213">
              <a:buFont typeface="Arial" panose="020B0604020202020204" pitchFamily="34" charset="0"/>
              <a:buChar char="•"/>
            </a:pPr>
            <a:r>
              <a:rPr lang="nb-NO" sz="1200" dirty="0" smtClean="0">
                <a:solidFill>
                  <a:schemeClr val="tx1"/>
                </a:solidFill>
              </a:rPr>
              <a:t>Forvaltningen </a:t>
            </a:r>
            <a:r>
              <a:rPr lang="nb-NO" sz="1200" dirty="0">
                <a:solidFill>
                  <a:schemeClr val="tx1"/>
                </a:solidFill>
              </a:rPr>
              <a:t>skal gjenbruke informasjon i stedet for å spørre brukerne på nytt om forhold de allerede har opplyst. Dette omtales ofte som «</a:t>
            </a:r>
            <a:r>
              <a:rPr lang="nb-NO" sz="1200" dirty="0" err="1">
                <a:solidFill>
                  <a:schemeClr val="tx1"/>
                </a:solidFill>
              </a:rPr>
              <a:t>Once</a:t>
            </a:r>
            <a:r>
              <a:rPr lang="nb-NO" sz="1200" dirty="0">
                <a:solidFill>
                  <a:schemeClr val="tx1"/>
                </a:solidFill>
              </a:rPr>
              <a:t> </a:t>
            </a:r>
            <a:r>
              <a:rPr lang="nb-NO" sz="1200" dirty="0" err="1">
                <a:solidFill>
                  <a:schemeClr val="tx1"/>
                </a:solidFill>
              </a:rPr>
              <a:t>only</a:t>
            </a:r>
            <a:r>
              <a:rPr lang="nb-NO" sz="1200" dirty="0">
                <a:solidFill>
                  <a:schemeClr val="tx1"/>
                </a:solidFill>
              </a:rPr>
              <a:t>» prinsippet</a:t>
            </a:r>
            <a:r>
              <a:rPr lang="nb-NO" sz="1200" dirty="0" smtClean="0">
                <a:solidFill>
                  <a:schemeClr val="tx1"/>
                </a:solidFill>
              </a:rPr>
              <a:t>. (</a:t>
            </a:r>
            <a:r>
              <a:rPr lang="nb-NO" sz="1200" dirty="0" err="1" smtClean="0">
                <a:solidFill>
                  <a:schemeClr val="tx1"/>
                </a:solidFill>
              </a:rPr>
              <a:t>St.Meld.</a:t>
            </a:r>
            <a:r>
              <a:rPr lang="nb-NO" sz="1200" dirty="0" smtClean="0">
                <a:solidFill>
                  <a:schemeClr val="tx1"/>
                </a:solidFill>
              </a:rPr>
              <a:t> 27. Digital Agenda for Norge). </a:t>
            </a:r>
            <a:endParaRPr lang="nb-NO" sz="1200" dirty="0">
              <a:solidFill>
                <a:schemeClr val="tx1"/>
              </a:solidFill>
            </a:endParaRPr>
          </a:p>
          <a:p>
            <a:pPr marL="176213" lvl="2" indent="-176213">
              <a:buFont typeface="Arial" panose="020B0604020202020204" pitchFamily="34" charset="0"/>
              <a:buChar char="•"/>
            </a:pPr>
            <a:endParaRPr lang="nb-NO" sz="1200" dirty="0">
              <a:solidFill>
                <a:schemeClr val="tx1"/>
              </a:solidFill>
            </a:endParaRPr>
          </a:p>
          <a:p>
            <a:pPr marL="639763" lvl="2" indent="-182563">
              <a:buFont typeface="Arial" panose="020B0604020202020204" pitchFamily="34" charset="0"/>
              <a:buChar char="•"/>
            </a:pPr>
            <a:endParaRPr lang="nb-NO" sz="1200" dirty="0" smtClean="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pic>
        <p:nvPicPr>
          <p:cNvPr id="10" name="Picture 9"/>
          <p:cNvPicPr>
            <a:picLocks noChangeAspect="1"/>
          </p:cNvPicPr>
          <p:nvPr/>
        </p:nvPicPr>
        <p:blipFill>
          <a:blip r:embed="rId2"/>
          <a:stretch>
            <a:fillRect/>
          </a:stretch>
        </p:blipFill>
        <p:spPr>
          <a:xfrm>
            <a:off x="6532711" y="2099363"/>
            <a:ext cx="4905375" cy="4152900"/>
          </a:xfrm>
          <a:prstGeom prst="rect">
            <a:avLst/>
          </a:prstGeom>
        </p:spPr>
      </p:pic>
      <p:cxnSp>
        <p:nvCxnSpPr>
          <p:cNvPr id="9" name="Straight Connector 8"/>
          <p:cNvCxnSpPr/>
          <p:nvPr/>
        </p:nvCxnSpPr>
        <p:spPr>
          <a:xfrm>
            <a:off x="6200106" y="1702563"/>
            <a:ext cx="0" cy="4282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26</a:t>
            </a:fld>
            <a:endParaRPr lang="en-US"/>
          </a:p>
        </p:txBody>
      </p:sp>
    </p:spTree>
    <p:extLst>
      <p:ext uri="{BB962C8B-B14F-4D97-AF65-F5344CB8AC3E}">
        <p14:creationId xmlns:p14="http://schemas.microsoft.com/office/powerpoint/2010/main" val="150935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646"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INFORMASJONSFLYT</a:t>
            </a:r>
            <a:br>
              <a:rPr lang="nb-NO" sz="2200" b="1" dirty="0" smtClean="0">
                <a:solidFill>
                  <a:schemeClr val="accent5">
                    <a:lumMod val="50000"/>
                  </a:schemeClr>
                </a:solidFill>
              </a:rPr>
            </a:br>
            <a:r>
              <a:rPr lang="nb-NO" sz="2200" b="1" dirty="0" smtClean="0">
                <a:solidFill>
                  <a:schemeClr val="accent5">
                    <a:lumMod val="50000"/>
                  </a:schemeClr>
                </a:solidFill>
              </a:rPr>
              <a:t>Etablererne blir bedt om å oppgi informasjon de allerede har registrert tidligere i prosessen </a:t>
            </a:r>
          </a:p>
        </p:txBody>
      </p:sp>
      <p:sp>
        <p:nvSpPr>
          <p:cNvPr id="7" name="Rectangle 6"/>
          <p:cNvSpPr/>
          <p:nvPr/>
        </p:nvSpPr>
        <p:spPr>
          <a:xfrm>
            <a:off x="134221" y="1604645"/>
            <a:ext cx="5958280"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I </a:t>
            </a:r>
            <a:r>
              <a:rPr lang="nb-NO" sz="1200" dirty="0">
                <a:solidFill>
                  <a:schemeClr val="tx1"/>
                </a:solidFill>
              </a:rPr>
              <a:t>løpet av </a:t>
            </a:r>
            <a:r>
              <a:rPr lang="nb-NO" sz="1200" dirty="0" smtClean="0">
                <a:solidFill>
                  <a:schemeClr val="tx1"/>
                </a:solidFill>
              </a:rPr>
              <a:t>etableringsprosessen </a:t>
            </a:r>
            <a:r>
              <a:rPr lang="nb-NO" sz="1200" dirty="0">
                <a:solidFill>
                  <a:schemeClr val="tx1"/>
                </a:solidFill>
              </a:rPr>
              <a:t>og første driftssyklus kan etablererne risikere å fylle ut opptil </a:t>
            </a:r>
            <a:r>
              <a:rPr lang="nb-NO" sz="1200" dirty="0" smtClean="0">
                <a:solidFill>
                  <a:schemeClr val="tx1"/>
                </a:solidFill>
              </a:rPr>
              <a:t>20 skjema</a:t>
            </a:r>
            <a:r>
              <a:rPr lang="nb-NO" sz="1200" dirty="0">
                <a:solidFill>
                  <a:schemeClr val="tx1"/>
                </a:solidFill>
              </a:rPr>
              <a:t>:</a:t>
            </a:r>
            <a:r>
              <a:rPr lang="nb-NO" sz="1200" dirty="0" smtClean="0">
                <a:solidFill>
                  <a:schemeClr val="tx1"/>
                </a:solidFill>
              </a:rPr>
              <a:t> </a:t>
            </a:r>
            <a:endParaRPr lang="nb-NO" sz="1200" dirty="0">
              <a:solidFill>
                <a:schemeClr val="tx1"/>
              </a:solidFill>
            </a:endParaRPr>
          </a:p>
          <a:p>
            <a:pPr marL="742950" lvl="1" indent="-285750">
              <a:buFont typeface="Arial" panose="020B0604020202020204" pitchFamily="34" charset="0"/>
              <a:buChar char="•"/>
            </a:pPr>
            <a:r>
              <a:rPr lang="nb-NO" sz="1200" dirty="0">
                <a:solidFill>
                  <a:schemeClr val="tx1"/>
                </a:solidFill>
              </a:rPr>
              <a:t>5</a:t>
            </a:r>
            <a:r>
              <a:rPr lang="nb-NO" sz="1200" dirty="0" smtClean="0">
                <a:solidFill>
                  <a:schemeClr val="tx1"/>
                </a:solidFill>
              </a:rPr>
              <a:t> skjema er </a:t>
            </a:r>
            <a:r>
              <a:rPr lang="nb-NO" sz="1200" dirty="0">
                <a:solidFill>
                  <a:schemeClr val="tx1"/>
                </a:solidFill>
              </a:rPr>
              <a:t>«fysiske» skjema </a:t>
            </a:r>
            <a:r>
              <a:rPr lang="nb-NO" sz="1200" dirty="0" smtClean="0">
                <a:solidFill>
                  <a:schemeClr val="tx1"/>
                </a:solidFill>
              </a:rPr>
              <a:t>(to </a:t>
            </a:r>
            <a:r>
              <a:rPr lang="nb-NO" sz="1200" dirty="0">
                <a:solidFill>
                  <a:schemeClr val="tx1"/>
                </a:solidFill>
              </a:rPr>
              <a:t>statlige, tre </a:t>
            </a:r>
            <a:r>
              <a:rPr lang="nb-NO" sz="1200" dirty="0" smtClean="0">
                <a:solidFill>
                  <a:schemeClr val="tx1"/>
                </a:solidFill>
              </a:rPr>
              <a:t>kommunale</a:t>
            </a:r>
            <a:r>
              <a:rPr lang="nb-NO" sz="1200" baseline="30000" dirty="0" smtClean="0">
                <a:solidFill>
                  <a:schemeClr val="tx1"/>
                </a:solidFill>
              </a:rPr>
              <a:t>1)</a:t>
            </a:r>
            <a:r>
              <a:rPr lang="nb-NO" sz="1200" dirty="0" smtClean="0">
                <a:solidFill>
                  <a:schemeClr val="tx1"/>
                </a:solidFill>
              </a:rPr>
              <a:t>)</a:t>
            </a:r>
            <a:endParaRPr lang="nb-NO" sz="1200" dirty="0">
              <a:solidFill>
                <a:schemeClr val="tx1"/>
              </a:solidFill>
            </a:endParaRPr>
          </a:p>
          <a:p>
            <a:pPr marL="742950" lvl="1" indent="-285750">
              <a:buFont typeface="Arial" panose="020B0604020202020204" pitchFamily="34" charset="0"/>
              <a:buChar char="•"/>
            </a:pPr>
            <a:r>
              <a:rPr lang="nb-NO" sz="1200" dirty="0" smtClean="0">
                <a:solidFill>
                  <a:schemeClr val="tx1"/>
                </a:solidFill>
              </a:rPr>
              <a:t>15 skjema er elektroniske </a:t>
            </a:r>
            <a:r>
              <a:rPr lang="nb-NO" sz="1200" dirty="0">
                <a:solidFill>
                  <a:schemeClr val="tx1"/>
                </a:solidFill>
              </a:rPr>
              <a:t>(elleve statlige, to </a:t>
            </a:r>
            <a:r>
              <a:rPr lang="nb-NO" sz="1200" dirty="0" smtClean="0">
                <a:solidFill>
                  <a:schemeClr val="tx1"/>
                </a:solidFill>
              </a:rPr>
              <a:t>kommunale</a:t>
            </a:r>
            <a:r>
              <a:rPr lang="nb-NO" sz="1200" baseline="30000" dirty="0" smtClean="0">
                <a:solidFill>
                  <a:schemeClr val="tx1"/>
                </a:solidFill>
              </a:rPr>
              <a:t>1)</a:t>
            </a:r>
            <a:r>
              <a:rPr lang="nb-NO" sz="1200" dirty="0" smtClean="0">
                <a:solidFill>
                  <a:schemeClr val="tx1"/>
                </a:solidFill>
              </a:rPr>
              <a:t> </a:t>
            </a:r>
            <a:r>
              <a:rPr lang="nb-NO" sz="1200" dirty="0">
                <a:solidFill>
                  <a:schemeClr val="tx1"/>
                </a:solidFill>
              </a:rPr>
              <a:t>og to private</a:t>
            </a:r>
            <a:r>
              <a:rPr lang="nb-NO" sz="1200" dirty="0" smtClean="0">
                <a:solidFill>
                  <a:schemeClr val="tx1"/>
                </a:solidFill>
              </a:rPr>
              <a:t>)</a:t>
            </a:r>
          </a:p>
          <a:p>
            <a:endParaRPr lang="nb-NO" sz="1200" dirty="0">
              <a:solidFill>
                <a:schemeClr val="tx1"/>
              </a:solidFill>
            </a:endParaRPr>
          </a:p>
          <a:p>
            <a:r>
              <a:rPr lang="nb-NO" sz="1200" dirty="0">
                <a:solidFill>
                  <a:schemeClr val="tx1"/>
                </a:solidFill>
              </a:rPr>
              <a:t>Til tross for at etablereren kan fylle ut alle skjema elektronisk er det veldig få opplysninger som hentes inn </a:t>
            </a:r>
            <a:r>
              <a:rPr lang="nb-NO" sz="1200" dirty="0" smtClean="0">
                <a:solidFill>
                  <a:schemeClr val="tx1"/>
                </a:solidFill>
              </a:rPr>
              <a:t>automatisk. </a:t>
            </a:r>
            <a:endParaRPr lang="nb-NO" sz="1200" dirty="0">
              <a:solidFill>
                <a:schemeClr val="tx1"/>
              </a:solidFill>
            </a:endParaRPr>
          </a:p>
          <a:p>
            <a:endParaRPr lang="nb-NO" sz="1200" dirty="0" smtClean="0">
              <a:solidFill>
                <a:schemeClr val="tx1"/>
              </a:solidFill>
            </a:endParaRPr>
          </a:p>
          <a:p>
            <a:r>
              <a:rPr lang="nb-NO" sz="1200" dirty="0" smtClean="0">
                <a:solidFill>
                  <a:schemeClr val="tx1"/>
                </a:solidFill>
              </a:rPr>
              <a:t>Mange av stegene i etableringsprosessen innebærer at etablererne blir bedt om å oppgi informasjon de allerede har registrert tidligere i prosessen. </a:t>
            </a:r>
          </a:p>
          <a:p>
            <a:endParaRPr lang="nb-NO" sz="1200" dirty="0">
              <a:solidFill>
                <a:schemeClr val="tx1"/>
              </a:solidFill>
            </a:endParaRPr>
          </a:p>
          <a:p>
            <a:r>
              <a:rPr lang="nb-NO" sz="1200" dirty="0" smtClean="0">
                <a:solidFill>
                  <a:schemeClr val="tx1"/>
                </a:solidFill>
              </a:rPr>
              <a:t>Dette gjelder i stor grad enkel og standardisert informasjon som person- og virksomhetsnavn, fødsels- og organisasjonsnummer og adresse, og eksempelvis informasjon som konseptbeskrivelse. </a:t>
            </a:r>
          </a:p>
          <a:p>
            <a:endParaRPr lang="nb-NO" sz="1200" dirty="0">
              <a:solidFill>
                <a:schemeClr val="tx1"/>
              </a:solidFill>
            </a:endParaRPr>
          </a:p>
          <a:p>
            <a:r>
              <a:rPr lang="nb-NO" sz="1200" dirty="0" smtClean="0">
                <a:solidFill>
                  <a:schemeClr val="tx1"/>
                </a:solidFill>
              </a:rPr>
              <a:t>Gjentatte registreringer av enkel og standardisert informasjonen skyldes i stor grad at etatene ikke henter informasjon fra offentlige registre. </a:t>
            </a:r>
          </a:p>
          <a:p>
            <a:endParaRPr lang="nb-NO" sz="1200" dirty="0">
              <a:solidFill>
                <a:schemeClr val="tx1"/>
              </a:solidFill>
            </a:endParaRPr>
          </a:p>
          <a:p>
            <a:r>
              <a:rPr lang="nb-NO" sz="1200" dirty="0">
                <a:solidFill>
                  <a:schemeClr val="tx1"/>
                </a:solidFill>
              </a:rPr>
              <a:t>M</a:t>
            </a:r>
            <a:r>
              <a:rPr lang="nb-NO" sz="1200" dirty="0" smtClean="0">
                <a:solidFill>
                  <a:schemeClr val="tx1"/>
                </a:solidFill>
              </a:rPr>
              <a:t>er komplisert informasjon som f.eks. konseptbeskrivelse er ofte ikke tilstrekkelig oppdatert og presis nok.   </a:t>
            </a:r>
            <a:endParaRPr lang="nb-NO" sz="1200" dirty="0">
              <a:solidFill>
                <a:schemeClr val="tx1"/>
              </a:solidFill>
            </a:endParaRPr>
          </a:p>
        </p:txBody>
      </p:sp>
      <p:cxnSp>
        <p:nvCxnSpPr>
          <p:cNvPr id="5" name="Straight Connector 4"/>
          <p:cNvCxnSpPr/>
          <p:nvPr/>
        </p:nvCxnSpPr>
        <p:spPr>
          <a:xfrm flipV="1">
            <a:off x="6092501" y="1798431"/>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34221" y="6451134"/>
            <a:ext cx="4075155" cy="430887"/>
          </a:xfrm>
          <a:prstGeom prst="rect">
            <a:avLst/>
          </a:prstGeom>
          <a:noFill/>
        </p:spPr>
        <p:txBody>
          <a:bodyPr wrap="none" rtlCol="0">
            <a:spAutoFit/>
          </a:bodyPr>
          <a:lstStyle/>
          <a:p>
            <a:r>
              <a:rPr lang="nb-NO" sz="800" baseline="30000" dirty="0" smtClean="0"/>
              <a:t>1)</a:t>
            </a:r>
            <a:r>
              <a:rPr lang="nb-NO" sz="800" dirty="0" smtClean="0"/>
              <a:t>Merk </a:t>
            </a:r>
            <a:r>
              <a:rPr lang="nb-NO" sz="800" dirty="0"/>
              <a:t>at antall, samt fordeling mellom fysiske og elektroniske varierer mellom kommunene. </a:t>
            </a:r>
          </a:p>
          <a:p>
            <a:endParaRPr lang="nb-NO" sz="1400" dirty="0"/>
          </a:p>
        </p:txBody>
      </p:sp>
      <p:graphicFrame>
        <p:nvGraphicFramePr>
          <p:cNvPr id="9" name="Table 8"/>
          <p:cNvGraphicFramePr>
            <a:graphicFrameLocks noGrp="1"/>
          </p:cNvGraphicFramePr>
          <p:nvPr>
            <p:extLst/>
          </p:nvPr>
        </p:nvGraphicFramePr>
        <p:xfrm>
          <a:off x="6848172" y="2197490"/>
          <a:ext cx="4453301" cy="3017520"/>
        </p:xfrm>
        <a:graphic>
          <a:graphicData uri="http://schemas.openxmlformats.org/drawingml/2006/table">
            <a:tbl>
              <a:tblPr firstRow="1" bandRow="1">
                <a:tableStyleId>{5C22544A-7EE6-4342-B048-85BDC9FD1C3A}</a:tableStyleId>
              </a:tblPr>
              <a:tblGrid>
                <a:gridCol w="2429936"/>
                <a:gridCol w="2023365"/>
              </a:tblGrid>
              <a:tr h="273895">
                <a:tc>
                  <a:txBody>
                    <a:bodyPr/>
                    <a:lstStyle/>
                    <a:p>
                      <a:pPr algn="ctr"/>
                      <a:r>
                        <a:rPr lang="nb-NO" sz="1200" noProof="0" dirty="0" smtClean="0"/>
                        <a:t>Informasjon</a:t>
                      </a:r>
                      <a:endParaRPr lang="nb-NO" sz="1200" noProof="0" dirty="0"/>
                    </a:p>
                  </a:txBody>
                  <a:tcPr anchor="ctr">
                    <a:solidFill>
                      <a:schemeClr val="tx2"/>
                    </a:solidFill>
                  </a:tcPr>
                </a:tc>
                <a:tc>
                  <a:txBody>
                    <a:bodyPr/>
                    <a:lstStyle/>
                    <a:p>
                      <a:pPr algn="ctr"/>
                      <a:r>
                        <a:rPr lang="nb-NO" sz="1200" noProof="0" dirty="0" smtClean="0"/>
                        <a:t>Antall</a:t>
                      </a:r>
                      <a:r>
                        <a:rPr lang="nb-NO" sz="1200" baseline="0" noProof="0" dirty="0" smtClean="0"/>
                        <a:t> ganger registrert</a:t>
                      </a:r>
                      <a:endParaRPr lang="nb-NO" sz="1200" noProof="0" dirty="0"/>
                    </a:p>
                  </a:txBody>
                  <a:tcPr anchor="ctr">
                    <a:solidFill>
                      <a:schemeClr val="tx2"/>
                    </a:solidFill>
                  </a:tcPr>
                </a:tc>
              </a:tr>
              <a:tr h="273895">
                <a:tc>
                  <a:txBody>
                    <a:bodyPr/>
                    <a:lstStyle/>
                    <a:p>
                      <a:pPr algn="ctr"/>
                      <a:r>
                        <a:rPr lang="nb-NO" sz="1200" noProof="0" dirty="0" smtClean="0"/>
                        <a:t>Personnavn</a:t>
                      </a:r>
                      <a:endParaRPr lang="nb-NO" sz="1200" noProof="0" dirty="0"/>
                    </a:p>
                  </a:txBody>
                  <a:tcPr anchor="ctr"/>
                </a:tc>
                <a:tc>
                  <a:txBody>
                    <a:bodyPr/>
                    <a:lstStyle/>
                    <a:p>
                      <a:pPr algn="ctr"/>
                      <a:r>
                        <a:rPr lang="nb-NO" sz="1200" noProof="0" dirty="0" smtClean="0"/>
                        <a:t>11</a:t>
                      </a:r>
                      <a:endParaRPr lang="nb-NO" sz="1200" noProof="0" dirty="0"/>
                    </a:p>
                  </a:txBody>
                  <a:tcPr anchor="ctr"/>
                </a:tc>
              </a:tr>
              <a:tr h="273895">
                <a:tc>
                  <a:txBody>
                    <a:bodyPr/>
                    <a:lstStyle/>
                    <a:p>
                      <a:pPr algn="ctr"/>
                      <a:r>
                        <a:rPr lang="nb-NO" sz="1200" noProof="0" dirty="0" smtClean="0"/>
                        <a:t>Virksomhetsnavn</a:t>
                      </a:r>
                      <a:endParaRPr lang="nb-NO" sz="1200" noProof="0" dirty="0"/>
                    </a:p>
                  </a:txBody>
                  <a:tcPr anchor="ctr"/>
                </a:tc>
                <a:tc>
                  <a:txBody>
                    <a:bodyPr/>
                    <a:lstStyle/>
                    <a:p>
                      <a:pPr algn="ctr"/>
                      <a:r>
                        <a:rPr lang="nb-NO" sz="1200" noProof="0" dirty="0" smtClean="0"/>
                        <a:t>9</a:t>
                      </a:r>
                      <a:endParaRPr lang="nb-NO" sz="1200" noProof="0" dirty="0"/>
                    </a:p>
                  </a:txBody>
                  <a:tcPr anchor="ctr"/>
                </a:tc>
              </a:tr>
              <a:tr h="273895">
                <a:tc>
                  <a:txBody>
                    <a:bodyPr/>
                    <a:lstStyle/>
                    <a:p>
                      <a:pPr algn="ctr"/>
                      <a:r>
                        <a:rPr lang="nb-NO" sz="1200" noProof="0" dirty="0" smtClean="0"/>
                        <a:t>Personadresse</a:t>
                      </a:r>
                      <a:endParaRPr lang="nb-NO" sz="1200" noProof="0" dirty="0"/>
                    </a:p>
                  </a:txBody>
                  <a:tcPr anchor="ctr"/>
                </a:tc>
                <a:tc>
                  <a:txBody>
                    <a:bodyPr/>
                    <a:lstStyle/>
                    <a:p>
                      <a:pPr algn="ctr"/>
                      <a:r>
                        <a:rPr lang="nb-NO" sz="1200" noProof="0" dirty="0" smtClean="0"/>
                        <a:t>8</a:t>
                      </a:r>
                      <a:endParaRPr lang="nb-NO" sz="1200" noProof="0" dirty="0"/>
                    </a:p>
                  </a:txBody>
                  <a:tcPr anchor="ctr"/>
                </a:tc>
              </a:tr>
              <a:tr h="273895">
                <a:tc>
                  <a:txBody>
                    <a:bodyPr/>
                    <a:lstStyle/>
                    <a:p>
                      <a:pPr algn="ctr"/>
                      <a:r>
                        <a:rPr lang="nb-NO" sz="1200" noProof="0" dirty="0" smtClean="0"/>
                        <a:t>Telefonnummer</a:t>
                      </a:r>
                      <a:endParaRPr lang="nb-NO" sz="1200" noProof="0" dirty="0"/>
                    </a:p>
                  </a:txBody>
                  <a:tcPr anchor="ctr"/>
                </a:tc>
                <a:tc>
                  <a:txBody>
                    <a:bodyPr/>
                    <a:lstStyle/>
                    <a:p>
                      <a:pPr algn="ctr"/>
                      <a:r>
                        <a:rPr lang="nb-NO" sz="1200" noProof="0" dirty="0" smtClean="0"/>
                        <a:t>8</a:t>
                      </a:r>
                      <a:endParaRPr lang="nb-NO" sz="1200" noProof="0" dirty="0"/>
                    </a:p>
                  </a:txBody>
                  <a:tcPr anchor="ctr"/>
                </a:tc>
              </a:tr>
              <a:tr h="273895">
                <a:tc>
                  <a:txBody>
                    <a:bodyPr/>
                    <a:lstStyle/>
                    <a:p>
                      <a:pPr algn="ctr"/>
                      <a:r>
                        <a:rPr lang="nb-NO" sz="1200" noProof="0" dirty="0" smtClean="0"/>
                        <a:t>Virksomhetsadresse</a:t>
                      </a:r>
                      <a:endParaRPr lang="nb-NO" sz="1200" noProof="0" dirty="0"/>
                    </a:p>
                  </a:txBody>
                  <a:tcPr anchor="ctr"/>
                </a:tc>
                <a:tc>
                  <a:txBody>
                    <a:bodyPr/>
                    <a:lstStyle/>
                    <a:p>
                      <a:pPr algn="ctr"/>
                      <a:r>
                        <a:rPr lang="nb-NO" sz="1200" noProof="0" dirty="0" smtClean="0"/>
                        <a:t>7</a:t>
                      </a:r>
                      <a:endParaRPr lang="nb-NO" sz="1200" noProof="0" dirty="0"/>
                    </a:p>
                  </a:txBody>
                  <a:tcPr anchor="ctr"/>
                </a:tc>
              </a:tr>
              <a:tr h="273895">
                <a:tc>
                  <a:txBody>
                    <a:bodyPr/>
                    <a:lstStyle/>
                    <a:p>
                      <a:pPr algn="ctr"/>
                      <a:r>
                        <a:rPr lang="nb-NO" sz="1200" noProof="0" dirty="0" smtClean="0"/>
                        <a:t>E-post</a:t>
                      </a:r>
                      <a:endParaRPr lang="nb-NO" sz="1200" noProof="0" dirty="0"/>
                    </a:p>
                  </a:txBody>
                  <a:tcPr anchor="ctr"/>
                </a:tc>
                <a:tc>
                  <a:txBody>
                    <a:bodyPr/>
                    <a:lstStyle/>
                    <a:p>
                      <a:pPr algn="ctr"/>
                      <a:r>
                        <a:rPr lang="nb-NO" sz="1200" noProof="0" dirty="0" smtClean="0"/>
                        <a:t>7</a:t>
                      </a:r>
                      <a:endParaRPr lang="nb-NO" sz="1200" noProof="0" dirty="0"/>
                    </a:p>
                  </a:txBody>
                  <a:tcPr anchor="ctr"/>
                </a:tc>
              </a:tr>
              <a:tr h="273895">
                <a:tc>
                  <a:txBody>
                    <a:bodyPr/>
                    <a:lstStyle/>
                    <a:p>
                      <a:pPr algn="ctr"/>
                      <a:r>
                        <a:rPr lang="nb-NO" sz="1200" noProof="0" dirty="0" smtClean="0"/>
                        <a:t>Konseptbeskrivelse</a:t>
                      </a:r>
                      <a:endParaRPr lang="nb-NO" sz="1200" noProof="0" dirty="0"/>
                    </a:p>
                  </a:txBody>
                  <a:tcPr anchor="ctr"/>
                </a:tc>
                <a:tc>
                  <a:txBody>
                    <a:bodyPr/>
                    <a:lstStyle/>
                    <a:p>
                      <a:pPr algn="ctr"/>
                      <a:r>
                        <a:rPr lang="nb-NO" sz="1200" noProof="0" dirty="0" smtClean="0"/>
                        <a:t>5</a:t>
                      </a:r>
                      <a:endParaRPr lang="nb-NO" sz="1200" noProof="0" dirty="0"/>
                    </a:p>
                  </a:txBody>
                  <a:tcPr anchor="ctr"/>
                </a:tc>
              </a:tr>
              <a:tr h="273895">
                <a:tc>
                  <a:txBody>
                    <a:bodyPr/>
                    <a:lstStyle/>
                    <a:p>
                      <a:pPr algn="ctr"/>
                      <a:r>
                        <a:rPr lang="nb-NO" sz="1200" noProof="0" dirty="0" smtClean="0"/>
                        <a:t>Fødselsnummer</a:t>
                      </a:r>
                      <a:endParaRPr lang="nb-NO" sz="1200" noProof="0" dirty="0"/>
                    </a:p>
                  </a:txBody>
                  <a:tcPr anchor="ctr"/>
                </a:tc>
                <a:tc>
                  <a:txBody>
                    <a:bodyPr/>
                    <a:lstStyle/>
                    <a:p>
                      <a:pPr algn="ctr"/>
                      <a:r>
                        <a:rPr lang="nb-NO" sz="1200" noProof="0" dirty="0" smtClean="0"/>
                        <a:t>5</a:t>
                      </a:r>
                      <a:endParaRPr lang="nb-NO" sz="1200" noProof="0" dirty="0"/>
                    </a:p>
                  </a:txBody>
                  <a:tcPr anchor="ctr"/>
                </a:tc>
              </a:tr>
              <a:tr h="273895">
                <a:tc>
                  <a:txBody>
                    <a:bodyPr/>
                    <a:lstStyle/>
                    <a:p>
                      <a:pPr algn="ctr"/>
                      <a:r>
                        <a:rPr lang="nb-NO" sz="1200" noProof="0" dirty="0" smtClean="0"/>
                        <a:t>Navn</a:t>
                      </a:r>
                      <a:r>
                        <a:rPr lang="nb-NO" sz="1200" baseline="0" noProof="0" dirty="0" smtClean="0"/>
                        <a:t> daglig leder</a:t>
                      </a:r>
                      <a:endParaRPr lang="nb-NO" sz="1200" noProof="0" dirty="0"/>
                    </a:p>
                  </a:txBody>
                  <a:tcPr anchor="ctr"/>
                </a:tc>
                <a:tc>
                  <a:txBody>
                    <a:bodyPr/>
                    <a:lstStyle/>
                    <a:p>
                      <a:pPr algn="ctr"/>
                      <a:r>
                        <a:rPr lang="nb-NO" sz="1200" noProof="0" dirty="0" smtClean="0"/>
                        <a:t>5</a:t>
                      </a:r>
                      <a:endParaRPr lang="nb-NO" sz="1200" noProof="0" dirty="0"/>
                    </a:p>
                  </a:txBody>
                  <a:tcPr anchor="ctr"/>
                </a:tc>
              </a:tr>
              <a:tr h="273895">
                <a:tc>
                  <a:txBody>
                    <a:bodyPr/>
                    <a:lstStyle/>
                    <a:p>
                      <a:pPr algn="ctr"/>
                      <a:r>
                        <a:rPr lang="nb-NO" sz="1200" noProof="0" dirty="0" smtClean="0"/>
                        <a:t>Organisasjonsnummer</a:t>
                      </a:r>
                      <a:endParaRPr lang="nb-NO" sz="1200" noProof="0" dirty="0"/>
                    </a:p>
                  </a:txBody>
                  <a:tcPr anchor="ctr"/>
                </a:tc>
                <a:tc>
                  <a:txBody>
                    <a:bodyPr/>
                    <a:lstStyle/>
                    <a:p>
                      <a:pPr algn="ctr"/>
                      <a:r>
                        <a:rPr lang="nb-NO" sz="1200" noProof="0" dirty="0" smtClean="0"/>
                        <a:t>5</a:t>
                      </a:r>
                      <a:endParaRPr lang="nb-NO" sz="1200" noProof="0" dirty="0"/>
                    </a:p>
                  </a:txBody>
                  <a:tcPr anchor="ctr"/>
                </a:tc>
              </a:tr>
            </a:tbl>
          </a:graphicData>
        </a:graphic>
      </p:graphicFrame>
      <p:sp>
        <p:nvSpPr>
          <p:cNvPr id="2" name="Slide Number Placeholder 1"/>
          <p:cNvSpPr>
            <a:spLocks noGrp="1"/>
          </p:cNvSpPr>
          <p:nvPr>
            <p:ph type="sldNum" sz="quarter" idx="12"/>
          </p:nvPr>
        </p:nvSpPr>
        <p:spPr/>
        <p:txBody>
          <a:bodyPr/>
          <a:lstStyle/>
          <a:p>
            <a:fld id="{E25817A3-2867-4632-BDF6-533F100CE7B0}" type="slidenum">
              <a:rPr lang="en-US" smtClean="0"/>
              <a:t>27</a:t>
            </a:fld>
            <a:endParaRPr lang="en-US"/>
          </a:p>
        </p:txBody>
      </p:sp>
    </p:spTree>
    <p:extLst>
      <p:ext uri="{BB962C8B-B14F-4D97-AF65-F5344CB8AC3E}">
        <p14:creationId xmlns:p14="http://schemas.microsoft.com/office/powerpoint/2010/main" val="1856969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3. SØKNADSPROSESSER</a:t>
            </a:r>
          </a:p>
          <a:p>
            <a:r>
              <a:rPr lang="nb-NO" sz="2200" b="1" dirty="0">
                <a:solidFill>
                  <a:schemeClr val="accent5">
                    <a:lumMod val="50000"/>
                  </a:schemeClr>
                </a:solidFill>
              </a:rPr>
              <a:t>Etablererne </a:t>
            </a:r>
            <a:r>
              <a:rPr lang="nb-NO" sz="2200" b="1" dirty="0" smtClean="0">
                <a:solidFill>
                  <a:schemeClr val="accent5">
                    <a:lumMod val="50000"/>
                  </a:schemeClr>
                </a:solidFill>
              </a:rPr>
              <a:t>venter ofte lenge på svar</a:t>
            </a:r>
            <a:endParaRPr lang="nb-NO" sz="2200" b="1" dirty="0">
              <a:solidFill>
                <a:schemeClr val="accent5">
                  <a:lumMod val="50000"/>
                </a:schemeClr>
              </a:solidFill>
            </a:endParaRPr>
          </a:p>
        </p:txBody>
      </p:sp>
      <p:sp>
        <p:nvSpPr>
          <p:cNvPr id="6" name="Rectangle 5"/>
          <p:cNvSpPr/>
          <p:nvPr/>
        </p:nvSpPr>
        <p:spPr>
          <a:xfrm>
            <a:off x="2542143" y="1432846"/>
            <a:ext cx="2038245"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Bakgrunn </a:t>
            </a:r>
          </a:p>
        </p:txBody>
      </p:sp>
      <p:sp>
        <p:nvSpPr>
          <p:cNvPr id="7" name="Rectangle 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6213" lvl="2" indent="-176213">
              <a:buFont typeface="Arial" panose="020B0604020202020204" pitchFamily="34" charset="0"/>
              <a:buChar char="•"/>
            </a:pPr>
            <a:r>
              <a:rPr lang="nb-NO" sz="1200" dirty="0" smtClean="0">
                <a:solidFill>
                  <a:schemeClr val="tx1"/>
                </a:solidFill>
              </a:rPr>
              <a:t>Etablerere opplever ofte lang og dyr ventetid under registrering og godkjenning av fettutskiller, søknad om serverings- og skjenkebevilling, samordnet registermelding og behandling av plan- og byggesaker. I ytterste konsekvens fører dette til at restauranten går konkurs i etableringsprosessen. </a:t>
            </a:r>
          </a:p>
          <a:p>
            <a:pPr marL="176213" lvl="2" indent="-176213">
              <a:buFont typeface="Arial" panose="020B0604020202020204" pitchFamily="34" charset="0"/>
              <a:buChar char="•"/>
            </a:pPr>
            <a:endParaRPr lang="nb-NO" sz="1200" dirty="0">
              <a:solidFill>
                <a:schemeClr val="tx1"/>
              </a:solidFill>
            </a:endParaRPr>
          </a:p>
          <a:p>
            <a:pPr marL="176213" lvl="2" indent="-176213">
              <a:buFont typeface="Arial" panose="020B0604020202020204" pitchFamily="34" charset="0"/>
              <a:buChar char="•"/>
            </a:pPr>
            <a:r>
              <a:rPr lang="nb-NO" sz="1200" dirty="0" smtClean="0">
                <a:solidFill>
                  <a:schemeClr val="tx1"/>
                </a:solidFill>
              </a:rPr>
              <a:t>Etablererne savner også stautsoppdateringer underveis, da det ofte går lang tid mellom hver gang de er i dialog med etatene</a:t>
            </a:r>
          </a:p>
          <a:p>
            <a:pPr marL="0" lvl="2"/>
            <a:endParaRPr lang="nb-NO" sz="1200" dirty="0" smtClean="0">
              <a:solidFill>
                <a:schemeClr val="tx1"/>
              </a:solidFill>
            </a:endParaRPr>
          </a:p>
          <a:p>
            <a:pPr marL="176213" lvl="2" indent="-176213">
              <a:buFont typeface="Arial" panose="020B0604020202020204" pitchFamily="34" charset="0"/>
              <a:buChar char="•"/>
            </a:pPr>
            <a:r>
              <a:rPr lang="nb-NO" sz="1200" dirty="0" smtClean="0">
                <a:solidFill>
                  <a:schemeClr val="tx1"/>
                </a:solidFill>
              </a:rPr>
              <a:t>Kommunen (særlig store kommuner) bruker i sin tur lang tid på å vente på høringsuttalelser fra Politiet, Skatt, Kemner og bydelsutvalg i forbindelse med søknader om serverings- og skjenkebevilling. </a:t>
            </a:r>
          </a:p>
          <a:p>
            <a:pPr marL="176213" lvl="2" indent="-176213">
              <a:buFont typeface="Arial" panose="020B0604020202020204" pitchFamily="34" charset="0"/>
              <a:buChar char="•"/>
            </a:pPr>
            <a:endParaRPr lang="nb-NO" sz="1200" dirty="0">
              <a:solidFill>
                <a:schemeClr val="tx1"/>
              </a:solidFill>
            </a:endParaRPr>
          </a:p>
          <a:p>
            <a:pPr marL="176213" lvl="2" indent="-176213">
              <a:buFont typeface="Arial" panose="020B0604020202020204" pitchFamily="34" charset="0"/>
              <a:buChar char="•"/>
            </a:pPr>
            <a:r>
              <a:rPr lang="nb-NO" sz="1200" dirty="0" smtClean="0">
                <a:solidFill>
                  <a:schemeClr val="tx1"/>
                </a:solidFill>
              </a:rPr>
              <a:t>«Vi </a:t>
            </a:r>
            <a:r>
              <a:rPr lang="nb-NO" sz="1200" dirty="0">
                <a:solidFill>
                  <a:schemeClr val="tx1"/>
                </a:solidFill>
              </a:rPr>
              <a:t>må anta at nye teknologier for </a:t>
            </a:r>
            <a:r>
              <a:rPr lang="nb-NO" sz="1200" dirty="0" smtClean="0">
                <a:solidFill>
                  <a:schemeClr val="tx1"/>
                </a:solidFill>
              </a:rPr>
              <a:t>automatisering og </a:t>
            </a:r>
            <a:r>
              <a:rPr lang="nb-NO" sz="1200" dirty="0">
                <a:solidFill>
                  <a:schemeClr val="tx1"/>
                </a:solidFill>
              </a:rPr>
              <a:t>kunstig intelligens kan gi endringer </a:t>
            </a:r>
            <a:r>
              <a:rPr lang="nb-NO" sz="1200" dirty="0" smtClean="0">
                <a:solidFill>
                  <a:schemeClr val="tx1"/>
                </a:solidFill>
              </a:rPr>
              <a:t>i hvordan </a:t>
            </a:r>
            <a:r>
              <a:rPr lang="nb-NO" sz="1200" dirty="0">
                <a:solidFill>
                  <a:schemeClr val="tx1"/>
                </a:solidFill>
              </a:rPr>
              <a:t>tjenesteproduksjonen vil foregå </a:t>
            </a:r>
            <a:r>
              <a:rPr lang="nb-NO" sz="1200" dirty="0" smtClean="0">
                <a:solidFill>
                  <a:schemeClr val="tx1"/>
                </a:solidFill>
              </a:rPr>
              <a:t>i fremtiden</a:t>
            </a:r>
            <a:r>
              <a:rPr lang="nb-NO" sz="1200" dirty="0">
                <a:solidFill>
                  <a:schemeClr val="tx1"/>
                </a:solidFill>
              </a:rPr>
              <a:t>. Utviklingen innen </a:t>
            </a:r>
            <a:r>
              <a:rPr lang="nb-NO" sz="1200" dirty="0" smtClean="0">
                <a:solidFill>
                  <a:schemeClr val="tx1"/>
                </a:solidFill>
              </a:rPr>
              <a:t>automatisering vil </a:t>
            </a:r>
            <a:r>
              <a:rPr lang="nb-NO" sz="1200" dirty="0">
                <a:solidFill>
                  <a:schemeClr val="tx1"/>
                </a:solidFill>
              </a:rPr>
              <a:t>endre arbeidsprosesser framover, </a:t>
            </a:r>
            <a:r>
              <a:rPr lang="nb-NO" sz="1200" dirty="0" smtClean="0">
                <a:solidFill>
                  <a:schemeClr val="tx1"/>
                </a:solidFill>
              </a:rPr>
              <a:t>eksempelvis hvordan </a:t>
            </a:r>
            <a:r>
              <a:rPr lang="nb-NO" sz="1200" dirty="0">
                <a:solidFill>
                  <a:schemeClr val="tx1"/>
                </a:solidFill>
              </a:rPr>
              <a:t>saksbehandlingen </a:t>
            </a:r>
            <a:r>
              <a:rPr lang="nb-NO" sz="1200" dirty="0" smtClean="0">
                <a:solidFill>
                  <a:schemeClr val="tx1"/>
                </a:solidFill>
              </a:rPr>
              <a:t>utføres…» </a:t>
            </a:r>
            <a:r>
              <a:rPr lang="nb-NO" sz="1200" dirty="0">
                <a:solidFill>
                  <a:schemeClr val="tx1"/>
                </a:solidFill>
              </a:rPr>
              <a:t>(</a:t>
            </a:r>
            <a:r>
              <a:rPr lang="nb-NO" sz="1200" dirty="0" err="1">
                <a:solidFill>
                  <a:schemeClr val="tx1"/>
                </a:solidFill>
              </a:rPr>
              <a:t>St.Meld.</a:t>
            </a:r>
            <a:r>
              <a:rPr lang="nb-NO" sz="1200" dirty="0">
                <a:solidFill>
                  <a:schemeClr val="tx1"/>
                </a:solidFill>
              </a:rPr>
              <a:t> 27. Digital Agenda for Norge). </a:t>
            </a:r>
          </a:p>
          <a:p>
            <a:pPr marL="176213" lvl="2" indent="-176213">
              <a:buFont typeface="Arial" panose="020B0604020202020204" pitchFamily="34" charset="0"/>
              <a:buChar char="•"/>
            </a:pPr>
            <a:endParaRPr lang="nb-NO" sz="1200" dirty="0">
              <a:solidFill>
                <a:schemeClr val="tx1"/>
              </a:solidFill>
            </a:endParaRPr>
          </a:p>
          <a:p>
            <a:pPr marL="176213" lvl="2" indent="-176213">
              <a:buFont typeface="Arial" panose="020B0604020202020204" pitchFamily="34" charset="0"/>
              <a:buChar char="•"/>
            </a:pPr>
            <a:endParaRPr lang="nb-NO" sz="1200" dirty="0" smtClean="0">
              <a:solidFill>
                <a:schemeClr val="tx1"/>
              </a:solidFill>
            </a:endParaRPr>
          </a:p>
          <a:p>
            <a:pPr marL="176213" lvl="2" indent="-176213">
              <a:buFont typeface="Arial" panose="020B0604020202020204" pitchFamily="34" charset="0"/>
              <a:buChar char="•"/>
            </a:pPr>
            <a:endParaRPr lang="nb-NO" sz="1200" dirty="0">
              <a:solidFill>
                <a:schemeClr val="tx1"/>
              </a:solidFill>
            </a:endParaRPr>
          </a:p>
          <a:p>
            <a:pPr marL="639763" lvl="2" indent="-182563">
              <a:buFont typeface="Arial" panose="020B0604020202020204" pitchFamily="34" charset="0"/>
              <a:buChar char="•"/>
            </a:pPr>
            <a:endParaRPr lang="nb-NO" sz="1200" dirty="0" smtClean="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20395"/>
          <a:stretch/>
        </p:blipFill>
        <p:spPr>
          <a:xfrm>
            <a:off x="6401879" y="2401365"/>
            <a:ext cx="5362281" cy="3201494"/>
          </a:xfrm>
          <a:prstGeom prst="rect">
            <a:avLst/>
          </a:prstGeom>
        </p:spPr>
      </p:pic>
      <p:cxnSp>
        <p:nvCxnSpPr>
          <p:cNvPr id="10" name="Straight Connector 9"/>
          <p:cNvCxnSpPr/>
          <p:nvPr/>
        </p:nvCxnSpPr>
        <p:spPr>
          <a:xfrm>
            <a:off x="6200106" y="1702563"/>
            <a:ext cx="0" cy="4282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25817A3-2867-4632-BDF6-533F100CE7B0}" type="slidenum">
              <a:rPr lang="en-US" smtClean="0"/>
              <a:t>28</a:t>
            </a:fld>
            <a:endParaRPr lang="en-US"/>
          </a:p>
        </p:txBody>
      </p:sp>
    </p:spTree>
    <p:extLst>
      <p:ext uri="{BB962C8B-B14F-4D97-AF65-F5344CB8AC3E}">
        <p14:creationId xmlns:p14="http://schemas.microsoft.com/office/powerpoint/2010/main" val="34216280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693"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cxnSp>
        <p:nvCxnSpPr>
          <p:cNvPr id="15" name="Straight Connector 14"/>
          <p:cNvCxnSpPr/>
          <p:nvPr/>
        </p:nvCxnSpPr>
        <p:spPr>
          <a:xfrm>
            <a:off x="8727192" y="2930649"/>
            <a:ext cx="0" cy="1916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09380" y="2930649"/>
            <a:ext cx="0" cy="1916402"/>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92302" y="1802168"/>
            <a:ext cx="1834154" cy="112848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tx1"/>
                </a:solidFill>
              </a:rPr>
              <a:t>Behandling av registrert fettutskiller</a:t>
            </a:r>
            <a:endParaRPr lang="nb-NO" sz="1400" dirty="0">
              <a:solidFill>
                <a:schemeClr val="tx1"/>
              </a:solidFill>
            </a:endParaRPr>
          </a:p>
        </p:txBody>
      </p:sp>
      <p:cxnSp>
        <p:nvCxnSpPr>
          <p:cNvPr id="11" name="Straight Connector 10"/>
          <p:cNvCxnSpPr/>
          <p:nvPr/>
        </p:nvCxnSpPr>
        <p:spPr>
          <a:xfrm>
            <a:off x="4312770" y="2930649"/>
            <a:ext cx="0" cy="1916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331570" y="2930649"/>
            <a:ext cx="0" cy="1916402"/>
          </a:xfrm>
          <a:prstGeom prst="line">
            <a:avLst/>
          </a:prstGeom>
        </p:spPr>
        <p:style>
          <a:lnRef idx="1">
            <a:schemeClr val="accent1"/>
          </a:lnRef>
          <a:fillRef idx="0">
            <a:schemeClr val="accent1"/>
          </a:fillRef>
          <a:effectRef idx="0">
            <a:schemeClr val="accent1"/>
          </a:effectRef>
          <a:fontRef idx="minor">
            <a:schemeClr val="tx1"/>
          </a:fontRef>
        </p:style>
      </p:cxnSp>
      <p:sp>
        <p:nvSpPr>
          <p:cNvPr id="4" name="Pentagon 3"/>
          <p:cNvSpPr/>
          <p:nvPr/>
        </p:nvSpPr>
        <p:spPr>
          <a:xfrm>
            <a:off x="1562063" y="4412203"/>
            <a:ext cx="9890131" cy="905522"/>
          </a:xfrm>
          <a:prstGeom prst="homePlat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smtClean="0"/>
              <a:t>Etableringsprosess</a:t>
            </a:r>
            <a:endParaRPr lang="nb-NO" dirty="0"/>
          </a:p>
        </p:txBody>
      </p:sp>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Etableringsprosessen inneholder flere steg med manuell saksbehandling</a:t>
            </a:r>
            <a:br>
              <a:rPr lang="nb-NO" sz="2200" b="1" dirty="0" smtClean="0">
                <a:solidFill>
                  <a:schemeClr val="accent5">
                    <a:lumMod val="50000"/>
                  </a:schemeClr>
                </a:solidFill>
              </a:rPr>
            </a:br>
            <a:endParaRPr lang="nb-NO" sz="2200" b="1" dirty="0" smtClean="0">
              <a:solidFill>
                <a:schemeClr val="accent5">
                  <a:lumMod val="50000"/>
                </a:schemeClr>
              </a:solidFill>
            </a:endParaRPr>
          </a:p>
        </p:txBody>
      </p:sp>
      <p:sp>
        <p:nvSpPr>
          <p:cNvPr id="9" name="Oval 8"/>
          <p:cNvSpPr/>
          <p:nvPr/>
        </p:nvSpPr>
        <p:spPr>
          <a:xfrm>
            <a:off x="1414492" y="1802168"/>
            <a:ext cx="1834154" cy="112848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tx1"/>
                </a:solidFill>
              </a:rPr>
              <a:t>Behandling av plan- og byggesaker</a:t>
            </a:r>
            <a:endParaRPr lang="nb-NO" sz="1400" dirty="0">
              <a:solidFill>
                <a:schemeClr val="tx1"/>
              </a:solidFill>
            </a:endParaRPr>
          </a:p>
        </p:txBody>
      </p:sp>
      <p:sp>
        <p:nvSpPr>
          <p:cNvPr id="12" name="Oval 11"/>
          <p:cNvSpPr/>
          <p:nvPr/>
        </p:nvSpPr>
        <p:spPr>
          <a:xfrm>
            <a:off x="3395692" y="1802168"/>
            <a:ext cx="1834154" cy="112848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tx1"/>
                </a:solidFill>
              </a:rPr>
              <a:t>Behandling av samordnet register- melding</a:t>
            </a:r>
            <a:endParaRPr lang="nb-NO" sz="1400" dirty="0">
              <a:solidFill>
                <a:schemeClr val="tx1"/>
              </a:solidFill>
            </a:endParaRPr>
          </a:p>
        </p:txBody>
      </p:sp>
      <p:sp>
        <p:nvSpPr>
          <p:cNvPr id="16" name="Oval 15"/>
          <p:cNvSpPr/>
          <p:nvPr/>
        </p:nvSpPr>
        <p:spPr>
          <a:xfrm>
            <a:off x="7810114" y="1802168"/>
            <a:ext cx="1834154" cy="112848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tx1"/>
                </a:solidFill>
              </a:rPr>
              <a:t>Behandling av søknad for serverings- og skjenkebev.</a:t>
            </a:r>
            <a:endParaRPr lang="nb-NO" sz="1400" dirty="0">
              <a:solidFill>
                <a:schemeClr val="tx1"/>
              </a:solidFill>
            </a:endParaRPr>
          </a:p>
        </p:txBody>
      </p:sp>
      <p:sp>
        <p:nvSpPr>
          <p:cNvPr id="21" name="TextBox 20"/>
          <p:cNvSpPr txBox="1"/>
          <p:nvPr/>
        </p:nvSpPr>
        <p:spPr>
          <a:xfrm>
            <a:off x="134224" y="5681709"/>
            <a:ext cx="1280268" cy="738664"/>
          </a:xfrm>
          <a:prstGeom prst="rect">
            <a:avLst/>
          </a:prstGeom>
          <a:noFill/>
        </p:spPr>
        <p:txBody>
          <a:bodyPr wrap="square" rtlCol="0">
            <a:spAutoFit/>
          </a:bodyPr>
          <a:lstStyle/>
          <a:p>
            <a:r>
              <a:rPr lang="nb-NO" sz="1400" b="1" dirty="0" smtClean="0"/>
              <a:t>Tid fra søknadsstart til avgjørelse</a:t>
            </a:r>
            <a:endParaRPr lang="nb-NO" sz="1400" b="1" dirty="0"/>
          </a:p>
        </p:txBody>
      </p:sp>
      <p:sp>
        <p:nvSpPr>
          <p:cNvPr id="22" name="TextBox 21"/>
          <p:cNvSpPr txBox="1"/>
          <p:nvPr/>
        </p:nvSpPr>
        <p:spPr>
          <a:xfrm>
            <a:off x="1691435" y="5897152"/>
            <a:ext cx="1280268" cy="307777"/>
          </a:xfrm>
          <a:prstGeom prst="rect">
            <a:avLst/>
          </a:prstGeom>
          <a:noFill/>
        </p:spPr>
        <p:txBody>
          <a:bodyPr wrap="square" rtlCol="0" anchor="ctr">
            <a:spAutoFit/>
          </a:bodyPr>
          <a:lstStyle/>
          <a:p>
            <a:pPr algn="ctr"/>
            <a:r>
              <a:rPr lang="nb-NO" sz="1400" b="1" dirty="0" smtClean="0"/>
              <a:t>3 – 12 uker </a:t>
            </a:r>
            <a:endParaRPr lang="nb-NO" sz="1400" b="1" dirty="0"/>
          </a:p>
        </p:txBody>
      </p:sp>
      <p:sp>
        <p:nvSpPr>
          <p:cNvPr id="23" name="TextBox 22"/>
          <p:cNvSpPr txBox="1"/>
          <p:nvPr/>
        </p:nvSpPr>
        <p:spPr>
          <a:xfrm>
            <a:off x="3672635" y="5897151"/>
            <a:ext cx="1280268" cy="307777"/>
          </a:xfrm>
          <a:prstGeom prst="rect">
            <a:avLst/>
          </a:prstGeom>
          <a:noFill/>
        </p:spPr>
        <p:txBody>
          <a:bodyPr wrap="square" rtlCol="0" anchor="ctr">
            <a:spAutoFit/>
          </a:bodyPr>
          <a:lstStyle/>
          <a:p>
            <a:pPr algn="ctr"/>
            <a:r>
              <a:rPr lang="nb-NO" sz="1400" b="1" dirty="0" smtClean="0"/>
              <a:t>1 uke</a:t>
            </a:r>
            <a:endParaRPr lang="nb-NO" sz="1400" b="1" dirty="0"/>
          </a:p>
        </p:txBody>
      </p:sp>
      <p:sp>
        <p:nvSpPr>
          <p:cNvPr id="24" name="TextBox 23"/>
          <p:cNvSpPr txBox="1"/>
          <p:nvPr/>
        </p:nvSpPr>
        <p:spPr>
          <a:xfrm>
            <a:off x="5769245" y="5897150"/>
            <a:ext cx="1280268" cy="307777"/>
          </a:xfrm>
          <a:prstGeom prst="rect">
            <a:avLst/>
          </a:prstGeom>
          <a:noFill/>
        </p:spPr>
        <p:txBody>
          <a:bodyPr wrap="square" rtlCol="0" anchor="ctr">
            <a:spAutoFit/>
          </a:bodyPr>
          <a:lstStyle/>
          <a:p>
            <a:pPr algn="ctr"/>
            <a:r>
              <a:rPr lang="nb-NO" sz="1400" b="1" dirty="0" smtClean="0"/>
              <a:t>2 – 3 uker</a:t>
            </a:r>
            <a:endParaRPr lang="nb-NO" sz="1400" b="1" dirty="0"/>
          </a:p>
        </p:txBody>
      </p:sp>
      <p:sp>
        <p:nvSpPr>
          <p:cNvPr id="25" name="TextBox 24"/>
          <p:cNvSpPr txBox="1"/>
          <p:nvPr/>
        </p:nvSpPr>
        <p:spPr>
          <a:xfrm>
            <a:off x="8087057" y="5897150"/>
            <a:ext cx="1280268" cy="307777"/>
          </a:xfrm>
          <a:prstGeom prst="rect">
            <a:avLst/>
          </a:prstGeom>
          <a:noFill/>
        </p:spPr>
        <p:txBody>
          <a:bodyPr wrap="square" rtlCol="0" anchor="ctr">
            <a:spAutoFit/>
          </a:bodyPr>
          <a:lstStyle/>
          <a:p>
            <a:pPr algn="ctr"/>
            <a:r>
              <a:rPr lang="nb-NO" sz="1400" b="1" dirty="0" smtClean="0"/>
              <a:t>8 - 12 uker</a:t>
            </a:r>
            <a:endParaRPr lang="nb-NO" sz="1400" b="1" dirty="0"/>
          </a:p>
        </p:txBody>
      </p:sp>
      <p:sp>
        <p:nvSpPr>
          <p:cNvPr id="2" name="Slide Number Placeholder 1"/>
          <p:cNvSpPr>
            <a:spLocks noGrp="1"/>
          </p:cNvSpPr>
          <p:nvPr>
            <p:ph type="sldNum" sz="quarter" idx="12"/>
          </p:nvPr>
        </p:nvSpPr>
        <p:spPr/>
        <p:txBody>
          <a:bodyPr/>
          <a:lstStyle/>
          <a:p>
            <a:fld id="{E25817A3-2867-4632-BDF6-533F100CE7B0}" type="slidenum">
              <a:rPr lang="en-US" smtClean="0"/>
              <a:t>29</a:t>
            </a:fld>
            <a:endParaRPr lang="en-US"/>
          </a:p>
        </p:txBody>
      </p:sp>
    </p:spTree>
    <p:extLst>
      <p:ext uri="{BB962C8B-B14F-4D97-AF65-F5344CB8AC3E}">
        <p14:creationId xmlns:p14="http://schemas.microsoft.com/office/powerpoint/2010/main" val="1544379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
        <p:nvSpPr>
          <p:cNvPr id="29" name="Rectangle 28"/>
          <p:cNvSpPr/>
          <p:nvPr/>
        </p:nvSpPr>
        <p:spPr>
          <a:xfrm>
            <a:off x="2118094" y="2726422"/>
            <a:ext cx="9956459" cy="413157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103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71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SAMORDNET REGISTERMELDING</a:t>
            </a:r>
            <a:endParaRPr lang="nb-NO" sz="2200" b="1" dirty="0">
              <a:solidFill>
                <a:schemeClr val="accent5">
                  <a:lumMod val="50000"/>
                </a:schemeClr>
              </a:solidFill>
            </a:endParaRPr>
          </a:p>
          <a:p>
            <a:r>
              <a:rPr lang="nb-NO" sz="2200" b="1" dirty="0" smtClean="0">
                <a:solidFill>
                  <a:schemeClr val="accent5">
                    <a:lumMod val="50000"/>
                  </a:schemeClr>
                </a:solidFill>
              </a:rPr>
              <a:t>Flere aspekter ved AS-IS situasjonen hindrer mer effektiv saksbehandling  </a:t>
            </a:r>
          </a:p>
        </p:txBody>
      </p:sp>
      <p:sp>
        <p:nvSpPr>
          <p:cNvPr id="7" name="Rectangle 6"/>
          <p:cNvSpPr/>
          <p:nvPr/>
        </p:nvSpPr>
        <p:spPr>
          <a:xfrm>
            <a:off x="187562" y="1405193"/>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smtClean="0">
              <a:solidFill>
                <a:schemeClr val="tx1"/>
              </a:solidFill>
            </a:endParaRPr>
          </a:p>
        </p:txBody>
      </p:sp>
      <p:cxnSp>
        <p:nvCxnSpPr>
          <p:cNvPr id="5" name="Straight Connector 4"/>
          <p:cNvCxnSpPr/>
          <p:nvPr/>
        </p:nvCxnSpPr>
        <p:spPr>
          <a:xfrm flipV="1">
            <a:off x="6092501" y="1697763"/>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9962" y="1557593"/>
            <a:ext cx="5752539"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Behandlingen av samordnet registermelding inneholder flere manuelle prosesser:</a:t>
            </a:r>
          </a:p>
          <a:p>
            <a:endParaRPr lang="nb-NO" sz="1200" dirty="0">
              <a:solidFill>
                <a:schemeClr val="tx1"/>
              </a:solidFill>
            </a:endParaRPr>
          </a:p>
          <a:p>
            <a:r>
              <a:rPr lang="nb-NO" sz="1200" dirty="0" smtClean="0">
                <a:solidFill>
                  <a:schemeClr val="tx1"/>
                </a:solidFill>
              </a:rPr>
              <a:t>Tildeling av næringskoder gjøres av ansatte i Brønnøysundregistrene, basert på en fritekst etablerer selv skriver om sin virksomhet. Det er tidligere gjennomført et prosjekt som har utredet muligheten for at etablerer selv velger næringskode. Problemet er imidlertid at det finnes tusenvis av næringskoder, som gjør det vanskelig for etablerer å velge. I tillegg kommer det ikke tydelig frem av ordlyden til næringskodene hva de faktisk omfatter. Næringskodene bestilles fra Brønnøysundregistrene av SSB. </a:t>
            </a:r>
          </a:p>
          <a:p>
            <a:endParaRPr lang="nb-NO" sz="1200" dirty="0">
              <a:solidFill>
                <a:schemeClr val="tx1"/>
              </a:solidFill>
            </a:endParaRPr>
          </a:p>
          <a:p>
            <a:r>
              <a:rPr lang="nb-NO" sz="1200" dirty="0" smtClean="0">
                <a:solidFill>
                  <a:schemeClr val="tx1"/>
                </a:solidFill>
              </a:rPr>
              <a:t>For å registrere et aksjeselskap på samordnet registermelding kreves det bevis på at aksjekapitalen er innbetalt på en sperret konto. I tillegg til at banken må signere for dette elektronisk i Altinn, må etablerer også laste opp et bevisdokument fra banken som vurderes av saksbehandler. </a:t>
            </a:r>
          </a:p>
          <a:p>
            <a:endParaRPr lang="nb-NO" sz="1200" dirty="0">
              <a:solidFill>
                <a:schemeClr val="tx1"/>
              </a:solidFill>
            </a:endParaRPr>
          </a:p>
          <a:p>
            <a:r>
              <a:rPr lang="nb-NO" sz="1200" dirty="0" smtClean="0">
                <a:solidFill>
                  <a:schemeClr val="tx1"/>
                </a:solidFill>
              </a:rPr>
              <a:t>Til tross for at Altinn har en elektronisk tjeneste for utarbeidelse av stiftelsesdokument og vedtekter, er denne idag lite brukt. Brønnøysundregistrene mottar derfor ofte disse dokumentene som vedlegg, og i noen tilfeller også som mobilbilder. Disse dokumentene må derfor manuelt leses gjennom av saksbehandler i Brønnøysundregistrene.</a:t>
            </a: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smtClean="0">
              <a:solidFill>
                <a:schemeClr val="tx1"/>
              </a:solidFill>
            </a:endParaRPr>
          </a:p>
        </p:txBody>
      </p:sp>
      <p:pic>
        <p:nvPicPr>
          <p:cNvPr id="2" name="Picture 1"/>
          <p:cNvPicPr>
            <a:picLocks noChangeAspect="1"/>
          </p:cNvPicPr>
          <p:nvPr/>
        </p:nvPicPr>
        <p:blipFill>
          <a:blip r:embed="rId7"/>
          <a:stretch>
            <a:fillRect/>
          </a:stretch>
        </p:blipFill>
        <p:spPr>
          <a:xfrm>
            <a:off x="7373929" y="1885608"/>
            <a:ext cx="3301255" cy="1174181"/>
          </a:xfrm>
          <a:prstGeom prst="rect">
            <a:avLst/>
          </a:prstGeom>
          <a:ln>
            <a:solidFill>
              <a:schemeClr val="tx1"/>
            </a:solidFill>
          </a:ln>
        </p:spPr>
      </p:pic>
      <p:pic>
        <p:nvPicPr>
          <p:cNvPr id="3" name="Picture 2"/>
          <p:cNvPicPr>
            <a:picLocks noChangeAspect="1"/>
          </p:cNvPicPr>
          <p:nvPr/>
        </p:nvPicPr>
        <p:blipFill>
          <a:blip r:embed="rId8"/>
          <a:stretch>
            <a:fillRect/>
          </a:stretch>
        </p:blipFill>
        <p:spPr>
          <a:xfrm>
            <a:off x="6509240" y="3677011"/>
            <a:ext cx="5030632" cy="685439"/>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E25817A3-2867-4632-BDF6-533F100CE7B0}" type="slidenum">
              <a:rPr lang="en-US" smtClean="0"/>
              <a:t>30</a:t>
            </a:fld>
            <a:endParaRPr lang="en-US"/>
          </a:p>
        </p:txBody>
      </p:sp>
    </p:spTree>
    <p:extLst>
      <p:ext uri="{BB962C8B-B14F-4D97-AF65-F5344CB8AC3E}">
        <p14:creationId xmlns:p14="http://schemas.microsoft.com/office/powerpoint/2010/main" val="4014105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742"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REGISTRERING AV NY FETTUTSKILLER</a:t>
            </a:r>
            <a:br>
              <a:rPr lang="nb-NO" sz="2200" b="1" dirty="0" smtClean="0">
                <a:solidFill>
                  <a:schemeClr val="accent5">
                    <a:lumMod val="50000"/>
                  </a:schemeClr>
                </a:solidFill>
              </a:rPr>
            </a:br>
            <a:r>
              <a:rPr lang="nb-NO" sz="2200" b="1" dirty="0" smtClean="0">
                <a:solidFill>
                  <a:schemeClr val="accent5">
                    <a:lumMod val="50000"/>
                  </a:schemeClr>
                </a:solidFill>
              </a:rPr>
              <a:t>Prosessen bærer preg av manuelle kontroller og tungvint informasjonsutveksling </a:t>
            </a:r>
          </a:p>
        </p:txBody>
      </p:sp>
      <p:sp>
        <p:nvSpPr>
          <p:cNvPr id="7" name="Rectangle 6"/>
          <p:cNvSpPr/>
          <p:nvPr/>
        </p:nvSpPr>
        <p:spPr>
          <a:xfrm>
            <a:off x="187562" y="1405193"/>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smtClean="0">
              <a:solidFill>
                <a:schemeClr val="tx1"/>
              </a:solidFill>
            </a:endParaRPr>
          </a:p>
        </p:txBody>
      </p:sp>
      <p:cxnSp>
        <p:nvCxnSpPr>
          <p:cNvPr id="5" name="Straight Connector 4"/>
          <p:cNvCxnSpPr/>
          <p:nvPr/>
        </p:nvCxnSpPr>
        <p:spPr>
          <a:xfrm flipV="1">
            <a:off x="6092501" y="1697763"/>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9963" y="1557593"/>
            <a:ext cx="5711438"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Dersom stedet ikke har registrert og installert fettutskiller, må dette gjøres hos Vann- og avløpsetaten (VAV).</a:t>
            </a:r>
          </a:p>
          <a:p>
            <a:endParaRPr lang="nb-NO" sz="1200" dirty="0">
              <a:solidFill>
                <a:schemeClr val="tx1"/>
              </a:solidFill>
            </a:endParaRPr>
          </a:p>
          <a:p>
            <a:r>
              <a:rPr lang="nb-NO" sz="1200" dirty="0" smtClean="0">
                <a:solidFill>
                  <a:schemeClr val="tx1"/>
                </a:solidFill>
              </a:rPr>
              <a:t>Etablerer må først finne en rørlegger eller konsulent, som fungerer som ansvarlig søker. Eier og ansvarlig søker må deretter finne en leverandør. Leverandøren hjelper til med å bestemme dimensjonen på utskilleren, basert på hvor mye fett som skal utskilles daglig. </a:t>
            </a:r>
          </a:p>
          <a:p>
            <a:endParaRPr lang="nb-NO" sz="1200" dirty="0">
              <a:solidFill>
                <a:schemeClr val="tx1"/>
              </a:solidFill>
            </a:endParaRPr>
          </a:p>
          <a:p>
            <a:r>
              <a:rPr lang="nb-NO" sz="1200" dirty="0" smtClean="0">
                <a:solidFill>
                  <a:schemeClr val="tx1"/>
                </a:solidFill>
              </a:rPr>
              <a:t>Deretter må ansvarlig søker og etablerer registrere utskilleren hos VAV. Til tross for at ansvaret for å overholde regulerings- og lovbestemmelser ligger hos etablerer og ansvarlig søker, sjekkes dette likevel hos VAV. VAV sjekker blant annet dimensjonering, avløpspunkter, plassering samt tilkoblinger til offentlig avløpsnett. Dersom dette er i orden får etablerer en forhåndsuttalelse. Denne må leveres til plan- og bygningsetaten for å få igangsettelsestillatelse for installering. </a:t>
            </a:r>
          </a:p>
          <a:p>
            <a:endParaRPr lang="nb-NO" sz="1200" dirty="0">
              <a:solidFill>
                <a:schemeClr val="tx1"/>
              </a:solidFill>
            </a:endParaRPr>
          </a:p>
          <a:p>
            <a:r>
              <a:rPr lang="nb-NO" sz="1200" dirty="0" smtClean="0">
                <a:solidFill>
                  <a:schemeClr val="tx1"/>
                </a:solidFill>
              </a:rPr>
              <a:t>Etter installering må etablerer og ansvarlig søker sende over endelig situasjonskart til VAV og plan- og bygningsetaten. I tillegg må bevis på inngått tømmeavtale sendes til VAV. Saken regnes da som avsluttet. </a:t>
            </a:r>
          </a:p>
          <a:p>
            <a:endParaRPr lang="nb-NO" sz="1200" dirty="0">
              <a:solidFill>
                <a:schemeClr val="tx1"/>
              </a:solidFill>
            </a:endParaRPr>
          </a:p>
          <a:p>
            <a:r>
              <a:rPr lang="nb-NO" sz="1200" dirty="0" smtClean="0">
                <a:solidFill>
                  <a:schemeClr val="tx1"/>
                </a:solidFill>
              </a:rPr>
              <a:t>Det er flere deler av prosessen som ikke krever skjønnsmessige vurderinger, og som kan forenkles. </a:t>
            </a: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smtClean="0">
              <a:solidFill>
                <a:schemeClr val="tx1"/>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9685" y="2091176"/>
            <a:ext cx="236625" cy="315500"/>
          </a:xfrm>
          <a:prstGeom prst="rect">
            <a:avLst/>
          </a:prstGeom>
        </p:spPr>
      </p:pic>
      <p:sp>
        <p:nvSpPr>
          <p:cNvPr id="17" name="TextBox 16"/>
          <p:cNvSpPr txBox="1"/>
          <p:nvPr/>
        </p:nvSpPr>
        <p:spPr>
          <a:xfrm>
            <a:off x="6686944" y="1697763"/>
            <a:ext cx="1262108" cy="253916"/>
          </a:xfrm>
          <a:prstGeom prst="rect">
            <a:avLst/>
          </a:prstGeom>
          <a:noFill/>
        </p:spPr>
        <p:txBody>
          <a:bodyPr wrap="square" rtlCol="0">
            <a:spAutoFit/>
          </a:bodyPr>
          <a:lstStyle/>
          <a:p>
            <a:pPr algn="ctr"/>
            <a:r>
              <a:rPr lang="nb-NO" sz="1050" b="1" dirty="0" smtClean="0"/>
              <a:t>Etablerer</a:t>
            </a:r>
            <a:endParaRPr lang="nb-NO" sz="1050" b="1" dirty="0"/>
          </a:p>
        </p:txBody>
      </p:sp>
      <p:sp>
        <p:nvSpPr>
          <p:cNvPr id="18" name="Oval 17"/>
          <p:cNvSpPr>
            <a:spLocks noChangeAspect="1"/>
          </p:cNvSpPr>
          <p:nvPr/>
        </p:nvSpPr>
        <p:spPr>
          <a:xfrm>
            <a:off x="6993998" y="1959042"/>
            <a:ext cx="648000" cy="64633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3372" y="2091176"/>
            <a:ext cx="236625" cy="315500"/>
          </a:xfrm>
          <a:prstGeom prst="rect">
            <a:avLst/>
          </a:prstGeom>
        </p:spPr>
      </p:pic>
      <p:sp>
        <p:nvSpPr>
          <p:cNvPr id="20" name="TextBox 19"/>
          <p:cNvSpPr txBox="1"/>
          <p:nvPr/>
        </p:nvSpPr>
        <p:spPr>
          <a:xfrm>
            <a:off x="7540631" y="1697763"/>
            <a:ext cx="1262108" cy="253916"/>
          </a:xfrm>
          <a:prstGeom prst="rect">
            <a:avLst/>
          </a:prstGeom>
          <a:noFill/>
        </p:spPr>
        <p:txBody>
          <a:bodyPr wrap="square" rtlCol="0">
            <a:spAutoFit/>
          </a:bodyPr>
          <a:lstStyle/>
          <a:p>
            <a:pPr algn="ctr"/>
            <a:r>
              <a:rPr lang="nb-NO" sz="1050" b="1" dirty="0" smtClean="0"/>
              <a:t>Rørlegger</a:t>
            </a:r>
            <a:endParaRPr lang="nb-NO" sz="1050" b="1" dirty="0"/>
          </a:p>
        </p:txBody>
      </p:sp>
      <p:sp>
        <p:nvSpPr>
          <p:cNvPr id="21" name="Oval 20"/>
          <p:cNvSpPr>
            <a:spLocks noChangeAspect="1"/>
          </p:cNvSpPr>
          <p:nvPr/>
        </p:nvSpPr>
        <p:spPr>
          <a:xfrm>
            <a:off x="7847685" y="1959042"/>
            <a:ext cx="648000" cy="64633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2672" y="2091176"/>
            <a:ext cx="236625" cy="315500"/>
          </a:xfrm>
          <a:prstGeom prst="rect">
            <a:avLst/>
          </a:prstGeom>
        </p:spPr>
      </p:pic>
      <p:sp>
        <p:nvSpPr>
          <p:cNvPr id="23" name="TextBox 22"/>
          <p:cNvSpPr txBox="1"/>
          <p:nvPr/>
        </p:nvSpPr>
        <p:spPr>
          <a:xfrm>
            <a:off x="9559931" y="1697763"/>
            <a:ext cx="1262108" cy="253916"/>
          </a:xfrm>
          <a:prstGeom prst="rect">
            <a:avLst/>
          </a:prstGeom>
          <a:noFill/>
        </p:spPr>
        <p:txBody>
          <a:bodyPr wrap="square" rtlCol="0">
            <a:spAutoFit/>
          </a:bodyPr>
          <a:lstStyle/>
          <a:p>
            <a:pPr algn="ctr"/>
            <a:r>
              <a:rPr lang="nb-NO" sz="1050" b="1" dirty="0" smtClean="0"/>
              <a:t>Leverandør</a:t>
            </a:r>
            <a:endParaRPr lang="nb-NO" sz="1050" b="1" dirty="0"/>
          </a:p>
        </p:txBody>
      </p:sp>
      <p:sp>
        <p:nvSpPr>
          <p:cNvPr id="24" name="Oval 23"/>
          <p:cNvSpPr>
            <a:spLocks noChangeAspect="1"/>
          </p:cNvSpPr>
          <p:nvPr/>
        </p:nvSpPr>
        <p:spPr>
          <a:xfrm>
            <a:off x="9866985" y="1959042"/>
            <a:ext cx="648000" cy="64633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8712488" y="2091176"/>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712488" y="2406676"/>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6848475" y="1697763"/>
            <a:ext cx="1771650" cy="9882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rot="5400000">
            <a:off x="6465927" y="3330601"/>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a:off x="6800606" y="3329065"/>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5400000">
            <a:off x="7155357" y="3329833"/>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Oval 33"/>
          <p:cNvSpPr>
            <a:spLocks noChangeAspect="1"/>
          </p:cNvSpPr>
          <p:nvPr/>
        </p:nvSpPr>
        <p:spPr>
          <a:xfrm>
            <a:off x="6808592" y="4238389"/>
            <a:ext cx="1073366" cy="107060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714221" y="3985257"/>
            <a:ext cx="1262108" cy="253916"/>
          </a:xfrm>
          <a:prstGeom prst="rect">
            <a:avLst/>
          </a:prstGeom>
          <a:noFill/>
        </p:spPr>
        <p:txBody>
          <a:bodyPr wrap="square" rtlCol="0">
            <a:spAutoFit/>
          </a:bodyPr>
          <a:lstStyle/>
          <a:p>
            <a:pPr algn="ctr"/>
            <a:r>
              <a:rPr lang="nb-NO" sz="1050" b="1" dirty="0" smtClean="0"/>
              <a:t>VAV</a:t>
            </a:r>
            <a:endParaRPr lang="nb-NO" sz="1050" b="1" dirty="0"/>
          </a:p>
        </p:txBody>
      </p:sp>
      <p:pic>
        <p:nvPicPr>
          <p:cNvPr id="36" name="Picture 3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112257" y="4490737"/>
            <a:ext cx="466036" cy="565903"/>
          </a:xfrm>
          <a:prstGeom prst="rect">
            <a:avLst/>
          </a:prstGeom>
        </p:spPr>
      </p:pic>
      <p:sp>
        <p:nvSpPr>
          <p:cNvPr id="37" name="Oval 36"/>
          <p:cNvSpPr>
            <a:spLocks noChangeAspect="1"/>
          </p:cNvSpPr>
          <p:nvPr/>
        </p:nvSpPr>
        <p:spPr>
          <a:xfrm>
            <a:off x="9480322" y="4221490"/>
            <a:ext cx="648000" cy="64633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9163923" y="3958101"/>
            <a:ext cx="1262108" cy="253916"/>
          </a:xfrm>
          <a:prstGeom prst="rect">
            <a:avLst/>
          </a:prstGeom>
          <a:noFill/>
        </p:spPr>
        <p:txBody>
          <a:bodyPr wrap="square" rtlCol="0">
            <a:spAutoFit/>
          </a:bodyPr>
          <a:lstStyle/>
          <a:p>
            <a:pPr algn="ctr"/>
            <a:r>
              <a:rPr lang="nb-NO" sz="1050" b="1" dirty="0" smtClean="0"/>
              <a:t>Plan og bygg</a:t>
            </a:r>
            <a:endParaRPr lang="nb-NO" sz="1050" b="1" dirty="0"/>
          </a:p>
        </p:txBody>
      </p:sp>
      <p:pic>
        <p:nvPicPr>
          <p:cNvPr id="39" name="Picture 38"/>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698582" y="4410217"/>
            <a:ext cx="211479" cy="256797"/>
          </a:xfrm>
          <a:prstGeom prst="rect">
            <a:avLst/>
          </a:prstGeom>
        </p:spPr>
      </p:pic>
      <p:cxnSp>
        <p:nvCxnSpPr>
          <p:cNvPr id="40" name="Straight Arrow Connector 39"/>
          <p:cNvCxnSpPr/>
          <p:nvPr/>
        </p:nvCxnSpPr>
        <p:spPr>
          <a:xfrm rot="2880000">
            <a:off x="7915971" y="3395740"/>
            <a:ext cx="15812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2880000" flipH="1">
            <a:off x="8254760" y="3371123"/>
            <a:ext cx="15812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2880000">
            <a:off x="8560318" y="3346506"/>
            <a:ext cx="15812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646537" y="2282207"/>
            <a:ext cx="21367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25817A3-2867-4632-BDF6-533F100CE7B0}" type="slidenum">
              <a:rPr lang="en-US" smtClean="0"/>
              <a:t>31</a:t>
            </a:fld>
            <a:endParaRPr lang="en-US"/>
          </a:p>
        </p:txBody>
      </p:sp>
    </p:spTree>
    <p:extLst>
      <p:ext uri="{BB962C8B-B14F-4D97-AF65-F5344CB8AC3E}">
        <p14:creationId xmlns:p14="http://schemas.microsoft.com/office/powerpoint/2010/main" val="3084718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767"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SØKNAD OM SERVERINGS- OG SKJENKEBEVILLING</a:t>
            </a:r>
            <a:br>
              <a:rPr lang="nb-NO" sz="2200" b="1" dirty="0" smtClean="0">
                <a:solidFill>
                  <a:schemeClr val="accent5">
                    <a:lumMod val="50000"/>
                  </a:schemeClr>
                </a:solidFill>
              </a:rPr>
            </a:br>
            <a:r>
              <a:rPr lang="nb-NO" sz="2200" b="1" dirty="0" smtClean="0">
                <a:solidFill>
                  <a:schemeClr val="accent5">
                    <a:lumMod val="50000"/>
                  </a:schemeClr>
                </a:solidFill>
              </a:rPr>
              <a:t>Næringsetaten bruker mye tid på å vente på informasjon, både fra etablerne og etatene </a:t>
            </a:r>
          </a:p>
        </p:txBody>
      </p:sp>
      <p:sp>
        <p:nvSpPr>
          <p:cNvPr id="7" name="Rectangle 6"/>
          <p:cNvSpPr/>
          <p:nvPr/>
        </p:nvSpPr>
        <p:spPr>
          <a:xfrm>
            <a:off x="187562" y="1749142"/>
            <a:ext cx="5924878"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Det er to grunner til at søknadsprosessen for serverings- og skjenkebevilling tar lang tid:</a:t>
            </a:r>
          </a:p>
          <a:p>
            <a:pPr marL="171450" indent="-171450">
              <a:buFont typeface="Arial" panose="020B0604020202020204" pitchFamily="34" charset="0"/>
              <a:buChar char="•"/>
            </a:pPr>
            <a:r>
              <a:rPr lang="nb-NO" sz="1200" dirty="0" smtClean="0">
                <a:solidFill>
                  <a:schemeClr val="tx1"/>
                </a:solidFill>
              </a:rPr>
              <a:t>Etablererne oppgir ikke all nødvendig informasjon på første forsøk</a:t>
            </a:r>
          </a:p>
          <a:p>
            <a:pPr marL="171450" indent="-171450">
              <a:buFont typeface="Arial" panose="020B0604020202020204" pitchFamily="34" charset="0"/>
              <a:buChar char="•"/>
            </a:pPr>
            <a:r>
              <a:rPr lang="nb-NO" sz="1200" dirty="0" smtClean="0">
                <a:solidFill>
                  <a:schemeClr val="tx1"/>
                </a:solidFill>
              </a:rPr>
              <a:t>Etatene bruker lang tid på å komme med sine uttalelser</a:t>
            </a:r>
          </a:p>
          <a:p>
            <a:endParaRPr lang="nb-NO" sz="900" dirty="0" smtClean="0">
              <a:solidFill>
                <a:schemeClr val="tx1"/>
              </a:solidFill>
            </a:endParaRPr>
          </a:p>
          <a:p>
            <a:r>
              <a:rPr lang="nb-NO" sz="1200" dirty="0">
                <a:solidFill>
                  <a:schemeClr val="tx1"/>
                </a:solidFill>
              </a:rPr>
              <a:t>I tillegg til å fylle ut selve søknaden, må etablererne laste opp flere vedlegg. Det er i hovedsak vedleggene som mangler, da etablererne ofte overser og/eller misforstår hva det er de skal laste opp. </a:t>
            </a:r>
            <a:r>
              <a:rPr lang="nb-NO" sz="1200" dirty="0" smtClean="0">
                <a:solidFill>
                  <a:schemeClr val="tx1"/>
                </a:solidFill>
              </a:rPr>
              <a:t>Dette gjør at etatene bruker lang tid på å komme med sine uttalelser.</a:t>
            </a:r>
          </a:p>
          <a:p>
            <a:endParaRPr lang="nb-NO" sz="900" dirty="0">
              <a:solidFill>
                <a:schemeClr val="tx1"/>
              </a:solidFill>
            </a:endParaRPr>
          </a:p>
          <a:p>
            <a:r>
              <a:rPr lang="nb-NO" sz="1200" dirty="0" smtClean="0">
                <a:solidFill>
                  <a:schemeClr val="tx1"/>
                </a:solidFill>
              </a:rPr>
              <a:t>Kortere </a:t>
            </a:r>
            <a:r>
              <a:rPr lang="nb-NO" sz="1200" dirty="0">
                <a:solidFill>
                  <a:schemeClr val="tx1"/>
                </a:solidFill>
              </a:rPr>
              <a:t>behandlingstid av søknad om serverings- og skjenkebevilling krever at etablererne oppgir mer presis informasjon på første forsøk, slik at etatene kan uttale seg raskere. </a:t>
            </a:r>
          </a:p>
          <a:p>
            <a:endParaRPr lang="nb-NO" sz="900" dirty="0">
              <a:solidFill>
                <a:schemeClr val="tx1"/>
              </a:solidFill>
            </a:endParaRPr>
          </a:p>
          <a:p>
            <a:r>
              <a:rPr lang="nb-NO" sz="1200" dirty="0" smtClean="0">
                <a:solidFill>
                  <a:schemeClr val="tx1"/>
                </a:solidFill>
              </a:rPr>
              <a:t>«</a:t>
            </a:r>
            <a:r>
              <a:rPr lang="nb-NO" sz="1200" i="1" dirty="0" smtClean="0">
                <a:solidFill>
                  <a:schemeClr val="tx1"/>
                </a:solidFill>
              </a:rPr>
              <a:t>Vi bruker sikkert 95% av tiden på å vente på informasjon. Dersom vi hadde fått all nødvendig informasjon med én gang, kunne vi tatt en avgjørelse innen én uke»</a:t>
            </a:r>
          </a:p>
          <a:p>
            <a:pPr marL="171450" indent="-171450">
              <a:buFontTx/>
              <a:buChar char="-"/>
            </a:pPr>
            <a:r>
              <a:rPr lang="nb-NO" sz="1200" dirty="0" smtClean="0">
                <a:solidFill>
                  <a:schemeClr val="tx1"/>
                </a:solidFill>
              </a:rPr>
              <a:t>Saksbehandler i næringsetaten</a:t>
            </a:r>
          </a:p>
          <a:p>
            <a:endParaRPr lang="nb-NO" sz="900" dirty="0" smtClean="0">
              <a:solidFill>
                <a:schemeClr val="tx1"/>
              </a:solidFill>
            </a:endParaRPr>
          </a:p>
          <a:p>
            <a:r>
              <a:rPr lang="nb-NO" sz="1200" dirty="0" smtClean="0">
                <a:solidFill>
                  <a:schemeClr val="tx1"/>
                </a:solidFill>
              </a:rPr>
              <a:t>Oslo kommune lagde en digital søknad for serverings- </a:t>
            </a:r>
            <a:r>
              <a:rPr lang="nb-NO" sz="1200" dirty="0">
                <a:solidFill>
                  <a:schemeClr val="tx1"/>
                </a:solidFill>
              </a:rPr>
              <a:t>og skjenkebevilling </a:t>
            </a:r>
            <a:r>
              <a:rPr lang="nb-NO" sz="1200" dirty="0" smtClean="0">
                <a:solidFill>
                  <a:schemeClr val="tx1"/>
                </a:solidFill>
              </a:rPr>
              <a:t> som har økt andel søknader som er komplette første gang. Løsningen kan videreutvikles og tas i bruk av flere kommuner.</a:t>
            </a:r>
          </a:p>
          <a:p>
            <a:endParaRPr lang="nb-NO" sz="1200" dirty="0">
              <a:solidFill>
                <a:schemeClr val="tx1"/>
              </a:solidFill>
            </a:endParaRPr>
          </a:p>
          <a:p>
            <a:r>
              <a:rPr lang="nb-NO" sz="1200" dirty="0" smtClean="0">
                <a:solidFill>
                  <a:schemeClr val="tx1"/>
                </a:solidFill>
              </a:rPr>
              <a:t>Det eksisterer idag et nasjonalt bevillingsregister som forvaltes av Helsedirektoratet. Til tross for at det er lovfestet at alle som utsteder eller krever salgs- og skjenkebevillinger benytter dette registeret, er registeret ufullstendig og lite brukt. Næringsetaten bruker mye tid på å nøste opp i forhold som enkelt kunne blitt avdekket ved et oppdatert og fullstendig bevillingsregister. </a:t>
            </a:r>
          </a:p>
          <a:p>
            <a:endParaRPr lang="nb-NO" sz="900" dirty="0">
              <a:solidFill>
                <a:schemeClr val="tx1"/>
              </a:solidFill>
            </a:endParaRPr>
          </a:p>
          <a:p>
            <a:r>
              <a:rPr lang="nb-NO" sz="1200" dirty="0" smtClean="0">
                <a:solidFill>
                  <a:schemeClr val="tx1"/>
                </a:solidFill>
              </a:rPr>
              <a:t>Helsedirektoratet har iverksatt et prosjekt som skal gjøre det enklere og mer oversiktlig å oppdatere og benytte det nasjonale bevillingsregisteret. Det er blant annet initiert dialog med kommuner på hvordan registeret bør utformes, slik at det gir mest mulig nytte for de. </a:t>
            </a:r>
          </a:p>
          <a:p>
            <a:endParaRPr lang="nb-NO" sz="1200" i="1" dirty="0">
              <a:solidFill>
                <a:schemeClr val="tx1"/>
              </a:solidFill>
            </a:endParaRPr>
          </a:p>
          <a:p>
            <a:endParaRPr lang="nb-NO" sz="1200" b="1" dirty="0" smtClean="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cxnSp>
        <p:nvCxnSpPr>
          <p:cNvPr id="5" name="Straight Connector 4"/>
          <p:cNvCxnSpPr/>
          <p:nvPr/>
        </p:nvCxnSpPr>
        <p:spPr>
          <a:xfrm flipV="1">
            <a:off x="6092501" y="2008156"/>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a:spLocks noChangeAspect="1"/>
          </p:cNvSpPr>
          <p:nvPr/>
        </p:nvSpPr>
        <p:spPr>
          <a:xfrm>
            <a:off x="6464153" y="2472147"/>
            <a:ext cx="648000" cy="64633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8397092" y="2470037"/>
            <a:ext cx="648000" cy="64633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14" idx="6"/>
            <a:endCxn id="18" idx="2"/>
          </p:cNvCxnSpPr>
          <p:nvPr/>
        </p:nvCxnSpPr>
        <p:spPr>
          <a:xfrm flipV="1">
            <a:off x="7112153" y="2793203"/>
            <a:ext cx="1284939" cy="2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p:cNvSpPr>
            <a:spLocks noChangeAspect="1"/>
          </p:cNvSpPr>
          <p:nvPr/>
        </p:nvSpPr>
        <p:spPr>
          <a:xfrm>
            <a:off x="10550534" y="1762942"/>
            <a:ext cx="302296" cy="301518"/>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10550534" y="2335462"/>
            <a:ext cx="302296" cy="301518"/>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10550534" y="2907982"/>
            <a:ext cx="302296" cy="301518"/>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10550534" y="3480502"/>
            <a:ext cx="302296" cy="301518"/>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18" idx="6"/>
            <a:endCxn id="34" idx="2"/>
          </p:cNvCxnSpPr>
          <p:nvPr/>
        </p:nvCxnSpPr>
        <p:spPr>
          <a:xfrm flipV="1">
            <a:off x="9045092" y="1913701"/>
            <a:ext cx="1505442" cy="8795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8" idx="6"/>
            <a:endCxn id="35" idx="2"/>
          </p:cNvCxnSpPr>
          <p:nvPr/>
        </p:nvCxnSpPr>
        <p:spPr>
          <a:xfrm flipV="1">
            <a:off x="9045092" y="2486221"/>
            <a:ext cx="1505442" cy="306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8" idx="6"/>
            <a:endCxn id="36" idx="2"/>
          </p:cNvCxnSpPr>
          <p:nvPr/>
        </p:nvCxnSpPr>
        <p:spPr>
          <a:xfrm>
            <a:off x="9045092" y="2793203"/>
            <a:ext cx="1505442" cy="265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8" idx="6"/>
            <a:endCxn id="37" idx="2"/>
          </p:cNvCxnSpPr>
          <p:nvPr/>
        </p:nvCxnSpPr>
        <p:spPr>
          <a:xfrm>
            <a:off x="9045092" y="2793203"/>
            <a:ext cx="1505442" cy="838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4172" y="2632749"/>
            <a:ext cx="236625" cy="315500"/>
          </a:xfrm>
          <a:prstGeom prst="rect">
            <a:avLst/>
          </a:prstGeom>
        </p:spPr>
      </p:pic>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615352" y="2659065"/>
            <a:ext cx="211479" cy="256797"/>
          </a:xfrm>
          <a:prstGeom prst="rect">
            <a:avLst/>
          </a:prstGeom>
        </p:spPr>
      </p:pic>
      <p:pic>
        <p:nvPicPr>
          <p:cNvPr id="48" name="Picture 4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39197" y="1835015"/>
            <a:ext cx="129598" cy="157370"/>
          </a:xfrm>
          <a:prstGeom prst="rect">
            <a:avLst/>
          </a:prstGeom>
        </p:spPr>
      </p:pic>
      <p:pic>
        <p:nvPicPr>
          <p:cNvPr id="49" name="Picture 4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39073" y="2408408"/>
            <a:ext cx="129598" cy="157370"/>
          </a:xfrm>
          <a:prstGeom prst="rect">
            <a:avLst/>
          </a:prstGeom>
        </p:spPr>
      </p:pic>
      <p:pic>
        <p:nvPicPr>
          <p:cNvPr id="50" name="Picture 4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39073" y="2989268"/>
            <a:ext cx="129598" cy="157370"/>
          </a:xfrm>
          <a:prstGeom prst="rect">
            <a:avLst/>
          </a:prstGeom>
        </p:spPr>
      </p:pic>
      <p:pic>
        <p:nvPicPr>
          <p:cNvPr id="51" name="Picture 50"/>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639073" y="3548867"/>
            <a:ext cx="129598" cy="157370"/>
          </a:xfrm>
          <a:prstGeom prst="rect">
            <a:avLst/>
          </a:prstGeom>
        </p:spPr>
      </p:pic>
      <p:sp>
        <p:nvSpPr>
          <p:cNvPr id="54" name="TextBox 53"/>
          <p:cNvSpPr txBox="1"/>
          <p:nvPr/>
        </p:nvSpPr>
        <p:spPr>
          <a:xfrm>
            <a:off x="6147754" y="2208758"/>
            <a:ext cx="1262108" cy="246221"/>
          </a:xfrm>
          <a:prstGeom prst="rect">
            <a:avLst/>
          </a:prstGeom>
          <a:noFill/>
        </p:spPr>
        <p:txBody>
          <a:bodyPr wrap="square" rtlCol="0">
            <a:spAutoFit/>
          </a:bodyPr>
          <a:lstStyle/>
          <a:p>
            <a:pPr algn="ctr"/>
            <a:r>
              <a:rPr lang="nb-NO" sz="1000" dirty="0" smtClean="0"/>
              <a:t>Etablerer</a:t>
            </a:r>
            <a:endParaRPr lang="nb-NO" sz="1000" dirty="0"/>
          </a:p>
        </p:txBody>
      </p:sp>
      <p:sp>
        <p:nvSpPr>
          <p:cNvPr id="55" name="TextBox 54"/>
          <p:cNvSpPr txBox="1"/>
          <p:nvPr/>
        </p:nvSpPr>
        <p:spPr>
          <a:xfrm>
            <a:off x="8090038" y="2208758"/>
            <a:ext cx="1262108" cy="246221"/>
          </a:xfrm>
          <a:prstGeom prst="rect">
            <a:avLst/>
          </a:prstGeom>
          <a:noFill/>
        </p:spPr>
        <p:txBody>
          <a:bodyPr wrap="square" rtlCol="0">
            <a:spAutoFit/>
          </a:bodyPr>
          <a:lstStyle/>
          <a:p>
            <a:pPr algn="ctr"/>
            <a:r>
              <a:rPr lang="nb-NO" sz="1000" dirty="0" smtClean="0"/>
              <a:t>Næringsetaten</a:t>
            </a:r>
            <a:endParaRPr lang="nb-NO" sz="1000" dirty="0"/>
          </a:p>
        </p:txBody>
      </p:sp>
      <p:sp>
        <p:nvSpPr>
          <p:cNvPr id="56" name="TextBox 55"/>
          <p:cNvSpPr txBox="1"/>
          <p:nvPr/>
        </p:nvSpPr>
        <p:spPr>
          <a:xfrm>
            <a:off x="10829061" y="1803214"/>
            <a:ext cx="1262108" cy="246221"/>
          </a:xfrm>
          <a:prstGeom prst="rect">
            <a:avLst/>
          </a:prstGeom>
          <a:noFill/>
        </p:spPr>
        <p:txBody>
          <a:bodyPr wrap="square" rtlCol="0">
            <a:spAutoFit/>
          </a:bodyPr>
          <a:lstStyle/>
          <a:p>
            <a:r>
              <a:rPr lang="nb-NO" sz="1000" dirty="0" smtClean="0"/>
              <a:t>Politi</a:t>
            </a:r>
            <a:endParaRPr lang="nb-NO" sz="1000" dirty="0"/>
          </a:p>
        </p:txBody>
      </p:sp>
      <p:sp>
        <p:nvSpPr>
          <p:cNvPr id="57" name="TextBox 56"/>
          <p:cNvSpPr txBox="1"/>
          <p:nvPr/>
        </p:nvSpPr>
        <p:spPr>
          <a:xfrm>
            <a:off x="10829061" y="2374498"/>
            <a:ext cx="1262108" cy="246221"/>
          </a:xfrm>
          <a:prstGeom prst="rect">
            <a:avLst/>
          </a:prstGeom>
          <a:noFill/>
        </p:spPr>
        <p:txBody>
          <a:bodyPr wrap="square" rtlCol="0">
            <a:spAutoFit/>
          </a:bodyPr>
          <a:lstStyle/>
          <a:p>
            <a:r>
              <a:rPr lang="nb-NO" sz="1000" dirty="0" smtClean="0"/>
              <a:t>Skatt Øst</a:t>
            </a:r>
            <a:endParaRPr lang="nb-NO" sz="1000" dirty="0"/>
          </a:p>
        </p:txBody>
      </p:sp>
      <p:sp>
        <p:nvSpPr>
          <p:cNvPr id="58" name="TextBox 57"/>
          <p:cNvSpPr txBox="1"/>
          <p:nvPr/>
        </p:nvSpPr>
        <p:spPr>
          <a:xfrm>
            <a:off x="10829061" y="2945782"/>
            <a:ext cx="1262108" cy="246221"/>
          </a:xfrm>
          <a:prstGeom prst="rect">
            <a:avLst/>
          </a:prstGeom>
          <a:noFill/>
        </p:spPr>
        <p:txBody>
          <a:bodyPr wrap="square" rtlCol="0">
            <a:spAutoFit/>
          </a:bodyPr>
          <a:lstStyle/>
          <a:p>
            <a:r>
              <a:rPr lang="nb-NO" sz="1000" dirty="0" smtClean="0"/>
              <a:t>Kemner</a:t>
            </a:r>
            <a:endParaRPr lang="nb-NO" sz="1000" dirty="0"/>
          </a:p>
        </p:txBody>
      </p:sp>
      <p:sp>
        <p:nvSpPr>
          <p:cNvPr id="59" name="TextBox 58"/>
          <p:cNvSpPr txBox="1"/>
          <p:nvPr/>
        </p:nvSpPr>
        <p:spPr>
          <a:xfrm>
            <a:off x="10829061" y="3517067"/>
            <a:ext cx="1262108" cy="246221"/>
          </a:xfrm>
          <a:prstGeom prst="rect">
            <a:avLst/>
          </a:prstGeom>
          <a:noFill/>
        </p:spPr>
        <p:txBody>
          <a:bodyPr wrap="square" rtlCol="0">
            <a:spAutoFit/>
          </a:bodyPr>
          <a:lstStyle/>
          <a:p>
            <a:r>
              <a:rPr lang="nb-NO" sz="1000" dirty="0" smtClean="0"/>
              <a:t>Bydelsutvalg</a:t>
            </a:r>
            <a:endParaRPr lang="nb-NO" sz="1000" dirty="0"/>
          </a:p>
        </p:txBody>
      </p:sp>
      <p:cxnSp>
        <p:nvCxnSpPr>
          <p:cNvPr id="61" name="Straight Connector 60"/>
          <p:cNvCxnSpPr/>
          <p:nvPr/>
        </p:nvCxnSpPr>
        <p:spPr>
          <a:xfrm>
            <a:off x="6740502" y="4097535"/>
            <a:ext cx="0" cy="1593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736024" y="4097535"/>
            <a:ext cx="0" cy="1593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0701558" y="4097535"/>
            <a:ext cx="0" cy="1593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740502" y="4177455"/>
            <a:ext cx="3961056" cy="23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7059410" y="4212799"/>
            <a:ext cx="1262108" cy="246221"/>
          </a:xfrm>
          <a:prstGeom prst="rect">
            <a:avLst/>
          </a:prstGeom>
          <a:noFill/>
        </p:spPr>
        <p:txBody>
          <a:bodyPr wrap="square" rtlCol="0">
            <a:spAutoFit/>
          </a:bodyPr>
          <a:lstStyle/>
          <a:p>
            <a:pPr algn="ctr"/>
            <a:r>
              <a:rPr lang="nb-NO" sz="1000" dirty="0" smtClean="0"/>
              <a:t>0 – 3 uker</a:t>
            </a:r>
            <a:endParaRPr lang="nb-NO" sz="1000" dirty="0"/>
          </a:p>
        </p:txBody>
      </p:sp>
      <p:sp>
        <p:nvSpPr>
          <p:cNvPr id="68" name="TextBox 67"/>
          <p:cNvSpPr txBox="1"/>
          <p:nvPr/>
        </p:nvSpPr>
        <p:spPr>
          <a:xfrm>
            <a:off x="9087737" y="4212799"/>
            <a:ext cx="1262108" cy="246221"/>
          </a:xfrm>
          <a:prstGeom prst="rect">
            <a:avLst/>
          </a:prstGeom>
          <a:noFill/>
        </p:spPr>
        <p:txBody>
          <a:bodyPr wrap="square" rtlCol="0">
            <a:spAutoFit/>
          </a:bodyPr>
          <a:lstStyle/>
          <a:p>
            <a:pPr algn="ctr"/>
            <a:r>
              <a:rPr lang="nb-NO" sz="1000" dirty="0" smtClean="0"/>
              <a:t>4+ uker</a:t>
            </a:r>
            <a:endParaRPr lang="nb-NO" sz="1000" dirty="0"/>
          </a:p>
        </p:txBody>
      </p:sp>
      <p:sp>
        <p:nvSpPr>
          <p:cNvPr id="40" name="Rectangle 39"/>
          <p:cNvSpPr/>
          <p:nvPr/>
        </p:nvSpPr>
        <p:spPr>
          <a:xfrm>
            <a:off x="6816666" y="4725992"/>
            <a:ext cx="4854076" cy="1455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050" b="1" dirty="0" smtClean="0">
                <a:solidFill>
                  <a:schemeClr val="tx1"/>
                </a:solidFill>
              </a:rPr>
              <a:t>Politiet</a:t>
            </a:r>
            <a:r>
              <a:rPr lang="nb-NO" sz="1050" dirty="0" smtClean="0">
                <a:solidFill>
                  <a:schemeClr val="tx1"/>
                </a:solidFill>
              </a:rPr>
              <a:t> uttaler seg om:</a:t>
            </a:r>
          </a:p>
          <a:p>
            <a:pPr marL="171450" indent="-171450">
              <a:buFont typeface="Arial" panose="020B0604020202020204" pitchFamily="34" charset="0"/>
              <a:buChar char="•"/>
            </a:pPr>
            <a:r>
              <a:rPr lang="nb-NO" sz="1050" dirty="0" smtClean="0">
                <a:solidFill>
                  <a:schemeClr val="tx1"/>
                </a:solidFill>
              </a:rPr>
              <a:t>Vandel og omstendighetene rundt stedet</a:t>
            </a:r>
            <a:br>
              <a:rPr lang="nb-NO" sz="1050" dirty="0" smtClean="0">
                <a:solidFill>
                  <a:schemeClr val="tx1"/>
                </a:solidFill>
              </a:rPr>
            </a:br>
            <a:endParaRPr lang="nb-NO" sz="1050" dirty="0" smtClean="0">
              <a:solidFill>
                <a:schemeClr val="tx1"/>
              </a:solidFill>
            </a:endParaRPr>
          </a:p>
          <a:p>
            <a:r>
              <a:rPr lang="nb-NO" sz="1050" b="1" dirty="0" smtClean="0">
                <a:solidFill>
                  <a:schemeClr val="tx1"/>
                </a:solidFill>
              </a:rPr>
              <a:t>Skatt Øst </a:t>
            </a:r>
            <a:r>
              <a:rPr lang="nb-NO" sz="1050" dirty="0" smtClean="0">
                <a:solidFill>
                  <a:schemeClr val="tx1"/>
                </a:solidFill>
              </a:rPr>
              <a:t>uttaler seg om:</a:t>
            </a:r>
          </a:p>
          <a:p>
            <a:pPr marL="171450" indent="-171450">
              <a:buFont typeface="Arial" panose="020B0604020202020204" pitchFamily="34" charset="0"/>
              <a:buChar char="•"/>
            </a:pPr>
            <a:r>
              <a:rPr lang="nb-NO" sz="1050" dirty="0" smtClean="0">
                <a:solidFill>
                  <a:schemeClr val="tx1"/>
                </a:solidFill>
              </a:rPr>
              <a:t>Vandel, herunder bemerkninger som gjelder ligning, mva og foretatt bokettersyn</a:t>
            </a:r>
            <a:br>
              <a:rPr lang="nb-NO" sz="1050" dirty="0" smtClean="0">
                <a:solidFill>
                  <a:schemeClr val="tx1"/>
                </a:solidFill>
              </a:rPr>
            </a:br>
            <a:endParaRPr lang="nb-NO" sz="1050" dirty="0" smtClean="0">
              <a:solidFill>
                <a:schemeClr val="tx1"/>
              </a:solidFill>
            </a:endParaRPr>
          </a:p>
          <a:p>
            <a:r>
              <a:rPr lang="nb-NO" sz="1050" b="1" dirty="0" smtClean="0">
                <a:solidFill>
                  <a:schemeClr val="tx1"/>
                </a:solidFill>
              </a:rPr>
              <a:t>Kemner</a:t>
            </a:r>
            <a:r>
              <a:rPr lang="nb-NO" sz="1050" dirty="0" smtClean="0">
                <a:solidFill>
                  <a:schemeClr val="tx1"/>
                </a:solidFill>
              </a:rPr>
              <a:t> uttaler seg om:</a:t>
            </a:r>
          </a:p>
          <a:p>
            <a:pPr marL="171450" indent="-171450">
              <a:buFont typeface="Arial" panose="020B0604020202020204" pitchFamily="34" charset="0"/>
              <a:buChar char="•"/>
            </a:pPr>
            <a:r>
              <a:rPr lang="nb-NO" sz="1050" dirty="0" smtClean="0">
                <a:solidFill>
                  <a:schemeClr val="tx1"/>
                </a:solidFill>
              </a:rPr>
              <a:t>Bemerkninger som gjelder manglende/forsinket betaling av skatt og avgift</a:t>
            </a:r>
            <a:br>
              <a:rPr lang="nb-NO" sz="1050" dirty="0" smtClean="0">
                <a:solidFill>
                  <a:schemeClr val="tx1"/>
                </a:solidFill>
              </a:rPr>
            </a:br>
            <a:endParaRPr lang="nb-NO" sz="1050" dirty="0" smtClean="0">
              <a:solidFill>
                <a:schemeClr val="tx1"/>
              </a:solidFill>
            </a:endParaRPr>
          </a:p>
          <a:p>
            <a:r>
              <a:rPr lang="nb-NO" sz="1050" b="1" dirty="0" smtClean="0">
                <a:solidFill>
                  <a:schemeClr val="tx1"/>
                </a:solidFill>
              </a:rPr>
              <a:t>Bydelsutvalget</a:t>
            </a:r>
            <a:r>
              <a:rPr lang="nb-NO" sz="1050" dirty="0" smtClean="0">
                <a:solidFill>
                  <a:schemeClr val="tx1"/>
                </a:solidFill>
              </a:rPr>
              <a:t> uttaler seg om:</a:t>
            </a:r>
          </a:p>
          <a:p>
            <a:pPr marL="171450" indent="-171450">
              <a:buFont typeface="Arial" panose="020B0604020202020204" pitchFamily="34" charset="0"/>
              <a:buChar char="•"/>
            </a:pPr>
            <a:r>
              <a:rPr lang="nb-NO" sz="1050" dirty="0" smtClean="0">
                <a:solidFill>
                  <a:schemeClr val="tx1"/>
                </a:solidFill>
              </a:rPr>
              <a:t>Helsemessige og sosiale forhold (kan også gå på beliggenhet)</a:t>
            </a:r>
          </a:p>
          <a:p>
            <a:endParaRPr lang="nb-NO" sz="1200" i="1" dirty="0">
              <a:solidFill>
                <a:schemeClr val="tx1"/>
              </a:solidFill>
            </a:endParaRPr>
          </a:p>
          <a:p>
            <a:endParaRPr lang="nb-NO" sz="1200" b="1" dirty="0" smtClean="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32</a:t>
            </a:fld>
            <a:endParaRPr lang="en-US"/>
          </a:p>
        </p:txBody>
      </p:sp>
    </p:spTree>
    <p:extLst>
      <p:ext uri="{BB962C8B-B14F-4D97-AF65-F5344CB8AC3E}">
        <p14:creationId xmlns:p14="http://schemas.microsoft.com/office/powerpoint/2010/main" val="41292228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90"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5" name="TextBox 34"/>
          <p:cNvSpPr txBox="1"/>
          <p:nvPr/>
        </p:nvSpPr>
        <p:spPr>
          <a:xfrm>
            <a:off x="7159006" y="1697802"/>
            <a:ext cx="1388319" cy="400110"/>
          </a:xfrm>
          <a:prstGeom prst="rect">
            <a:avLst/>
          </a:prstGeom>
          <a:noFill/>
        </p:spPr>
        <p:txBody>
          <a:bodyPr wrap="square" rtlCol="0">
            <a:spAutoFit/>
          </a:bodyPr>
          <a:lstStyle/>
          <a:p>
            <a:pPr algn="ctr"/>
            <a:r>
              <a:rPr lang="nb-NO" sz="1000" dirty="0" smtClean="0"/>
              <a:t>Etterspør informasjon</a:t>
            </a:r>
            <a:endParaRPr lang="nb-NO" sz="1000" dirty="0"/>
          </a:p>
        </p:txBody>
      </p:sp>
      <p:sp>
        <p:nvSpPr>
          <p:cNvPr id="47" name="Isosceles Triangle 46"/>
          <p:cNvSpPr/>
          <p:nvPr/>
        </p:nvSpPr>
        <p:spPr>
          <a:xfrm rot="16200000">
            <a:off x="9388258" y="3043763"/>
            <a:ext cx="459101" cy="801114"/>
          </a:xfrm>
          <a:prstGeom prst="triangl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rot="1001888">
            <a:off x="8652737" y="3659361"/>
            <a:ext cx="459101" cy="801114"/>
          </a:xfrm>
          <a:prstGeom prst="triangl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p:cNvSpPr/>
          <p:nvPr/>
        </p:nvSpPr>
        <p:spPr>
          <a:xfrm rot="5641450">
            <a:off x="7980204" y="3137859"/>
            <a:ext cx="459101" cy="80111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SERVERINGS- OG SKJENKEBEVILLING</a:t>
            </a:r>
            <a:br>
              <a:rPr lang="nb-NO" sz="2200" b="1" dirty="0" smtClean="0">
                <a:solidFill>
                  <a:schemeClr val="accent5">
                    <a:lumMod val="50000"/>
                  </a:schemeClr>
                </a:solidFill>
              </a:rPr>
            </a:br>
            <a:r>
              <a:rPr lang="nb-NO" sz="2200" b="1" dirty="0">
                <a:solidFill>
                  <a:schemeClr val="accent5">
                    <a:lumMod val="50000"/>
                  </a:schemeClr>
                </a:solidFill>
              </a:rPr>
              <a:t>U</a:t>
            </a:r>
            <a:r>
              <a:rPr lang="nb-NO" sz="2200" b="1" dirty="0" smtClean="0">
                <a:solidFill>
                  <a:schemeClr val="accent5">
                    <a:lumMod val="50000"/>
                  </a:schemeClr>
                </a:solidFill>
              </a:rPr>
              <a:t>ttalelse fra politiet</a:t>
            </a:r>
          </a:p>
        </p:txBody>
      </p:sp>
      <p:sp>
        <p:nvSpPr>
          <p:cNvPr id="7" name="Rectangle 6"/>
          <p:cNvSpPr/>
          <p:nvPr/>
        </p:nvSpPr>
        <p:spPr>
          <a:xfrm>
            <a:off x="168009" y="1539361"/>
            <a:ext cx="5919315"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Politiets uttalelse består av vandelsattest og utredning av omstendigheter rundt stedet. </a:t>
            </a:r>
          </a:p>
          <a:p>
            <a:endParaRPr lang="nb-NO" sz="1200" dirty="0">
              <a:solidFill>
                <a:schemeClr val="tx1"/>
              </a:solidFill>
            </a:endParaRPr>
          </a:p>
          <a:p>
            <a:r>
              <a:rPr lang="nb-NO" sz="1200" dirty="0" smtClean="0">
                <a:solidFill>
                  <a:schemeClr val="tx1"/>
                </a:solidFill>
              </a:rPr>
              <a:t>Vandelsesattestene hentes ut elektronisk av en saksbehandler, og politiet mener at denne prosessen kan automatiseres.</a:t>
            </a:r>
          </a:p>
          <a:p>
            <a:endParaRPr lang="nb-NO" sz="1200" dirty="0">
              <a:solidFill>
                <a:schemeClr val="tx1"/>
              </a:solidFill>
            </a:endParaRPr>
          </a:p>
          <a:p>
            <a:r>
              <a:rPr lang="nb-NO" sz="1200" dirty="0" smtClean="0">
                <a:solidFill>
                  <a:schemeClr val="tx1"/>
                </a:solidFill>
              </a:rPr>
              <a:t>Det er i hovedsak politiets uttalelse om omstendighetene rundt stedet som er tidkrevende. Her sjekkes blant annet stedets historikk, herunder tidligere eiere og om driften har hatt noen forhold rundt seg. Her gjør ofte politiets «internkunnskap» og etterretningsinformasjon seg gjeldende. En aktuell problemstilling er derfor i hvilken grad politiet faktisk kan benytte informasjonen de sitter på i vurderingen, da mye ofte er udokumentert. </a:t>
            </a:r>
          </a:p>
          <a:p>
            <a:endParaRPr lang="nb-NO" sz="1200" dirty="0">
              <a:solidFill>
                <a:schemeClr val="tx1"/>
              </a:solidFill>
            </a:endParaRPr>
          </a:p>
          <a:p>
            <a:r>
              <a:rPr lang="nb-NO" sz="1200" dirty="0" smtClean="0">
                <a:solidFill>
                  <a:schemeClr val="tx1"/>
                </a:solidFill>
              </a:rPr>
              <a:t>Det går i tillegg mye tid da informasjonen politiet mottar om involverte personer og sted ofte er mangelfull. Dette gjør at politiet bruker mye tid på å spekulere i hva konseptet faktisk er, og hva det kan utvikle seg til. Søkes det om skjenkebevilling til kl 03:00 vurderes stedet som en potensiell nattklubb, noe som krever en mer nøye undersøkelse. Det går også mye tid på å vurdere hvem de «egentlige» eierne bak stedet er, da disse ofte ikke er de som står oppført.</a:t>
            </a:r>
          </a:p>
          <a:p>
            <a:endParaRPr lang="nb-NO" sz="1200" dirty="0">
              <a:solidFill>
                <a:schemeClr val="tx1"/>
              </a:solidFill>
            </a:endParaRPr>
          </a:p>
          <a:p>
            <a:r>
              <a:rPr lang="nb-NO" sz="1200" dirty="0">
                <a:solidFill>
                  <a:schemeClr val="tx1"/>
                </a:solidFill>
              </a:rPr>
              <a:t>Når næringsetaten sender anmodning om uttalelse til politiet </a:t>
            </a:r>
            <a:r>
              <a:rPr lang="nb-NO" sz="1200" dirty="0" smtClean="0">
                <a:solidFill>
                  <a:schemeClr val="tx1"/>
                </a:solidFill>
              </a:rPr>
              <a:t>henviser de til både </a:t>
            </a:r>
            <a:r>
              <a:rPr lang="nb-NO" sz="1200" dirty="0">
                <a:solidFill>
                  <a:schemeClr val="tx1"/>
                </a:solidFill>
              </a:rPr>
              <a:t>serverings- og alkoholloven, selv om søknaden kun omhandler serveringsbevilling. Dette medfører en unødvendig komplisering for politiet, da alkoholloven </a:t>
            </a:r>
            <a:r>
              <a:rPr lang="nb-NO" sz="1200" dirty="0" smtClean="0">
                <a:solidFill>
                  <a:schemeClr val="tx1"/>
                </a:solidFill>
              </a:rPr>
              <a:t>er mer omfattende. </a:t>
            </a:r>
          </a:p>
          <a:p>
            <a:endParaRPr lang="nb-NO" sz="1200" dirty="0">
              <a:solidFill>
                <a:schemeClr val="tx1"/>
              </a:solidFill>
            </a:endParaRPr>
          </a:p>
          <a:p>
            <a:r>
              <a:rPr lang="nb-NO" sz="1200" dirty="0" smtClean="0">
                <a:solidFill>
                  <a:schemeClr val="tx1"/>
                </a:solidFill>
              </a:rPr>
              <a:t>Når politiet mangler relevant informasjon må de henvende seg til næringsetaten, som igjen må henvende seg til søkerne. Dette bidrar til økt saksbehandlingstid. </a:t>
            </a:r>
          </a:p>
          <a:p>
            <a:endParaRPr lang="nb-NO" sz="1200" dirty="0">
              <a:solidFill>
                <a:schemeClr val="tx1"/>
              </a:solidFill>
            </a:endParaRPr>
          </a:p>
          <a:p>
            <a:endParaRPr lang="nb-NO" sz="1200" dirty="0" smtClean="0">
              <a:solidFill>
                <a:schemeClr val="tx1"/>
              </a:solidFill>
            </a:endParaRPr>
          </a:p>
        </p:txBody>
      </p:sp>
      <p:cxnSp>
        <p:nvCxnSpPr>
          <p:cNvPr id="5" name="Straight Connector 4"/>
          <p:cNvCxnSpPr/>
          <p:nvPr/>
        </p:nvCxnSpPr>
        <p:spPr>
          <a:xfrm flipV="1">
            <a:off x="6092501" y="1697763"/>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a:spLocks noChangeAspect="1"/>
          </p:cNvSpPr>
          <p:nvPr/>
        </p:nvSpPr>
        <p:spPr>
          <a:xfrm>
            <a:off x="6576170" y="1781790"/>
            <a:ext cx="648000" cy="64633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8509109" y="1779680"/>
            <a:ext cx="648000" cy="646331"/>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47735" y="1911814"/>
            <a:ext cx="236625" cy="315500"/>
          </a:xfrm>
          <a:prstGeom prst="rect">
            <a:avLst/>
          </a:prstGeom>
        </p:spPr>
      </p:pic>
      <p:pic>
        <p:nvPicPr>
          <p:cNvPr id="22" name="Picture 2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27369" y="1977181"/>
            <a:ext cx="211479" cy="256797"/>
          </a:xfrm>
          <a:prstGeom prst="rect">
            <a:avLst/>
          </a:prstGeom>
        </p:spPr>
      </p:pic>
      <p:sp>
        <p:nvSpPr>
          <p:cNvPr id="23" name="TextBox 22"/>
          <p:cNvSpPr txBox="1"/>
          <p:nvPr/>
        </p:nvSpPr>
        <p:spPr>
          <a:xfrm>
            <a:off x="6259771" y="1518401"/>
            <a:ext cx="1262108" cy="253916"/>
          </a:xfrm>
          <a:prstGeom prst="rect">
            <a:avLst/>
          </a:prstGeom>
          <a:noFill/>
        </p:spPr>
        <p:txBody>
          <a:bodyPr wrap="square" rtlCol="0">
            <a:spAutoFit/>
          </a:bodyPr>
          <a:lstStyle/>
          <a:p>
            <a:pPr algn="ctr"/>
            <a:r>
              <a:rPr lang="nb-NO" sz="1050" b="1" dirty="0" smtClean="0"/>
              <a:t>Politiet</a:t>
            </a:r>
            <a:endParaRPr lang="nb-NO" sz="1050" b="1" dirty="0"/>
          </a:p>
        </p:txBody>
      </p:sp>
      <p:sp>
        <p:nvSpPr>
          <p:cNvPr id="24" name="TextBox 23"/>
          <p:cNvSpPr txBox="1"/>
          <p:nvPr/>
        </p:nvSpPr>
        <p:spPr>
          <a:xfrm>
            <a:off x="8202055" y="1518401"/>
            <a:ext cx="1262108" cy="253916"/>
          </a:xfrm>
          <a:prstGeom prst="rect">
            <a:avLst/>
          </a:prstGeom>
          <a:noFill/>
        </p:spPr>
        <p:txBody>
          <a:bodyPr wrap="square" rtlCol="0">
            <a:spAutoFit/>
          </a:bodyPr>
          <a:lstStyle/>
          <a:p>
            <a:pPr algn="ctr"/>
            <a:r>
              <a:rPr lang="nb-NO" sz="1050" b="1" dirty="0" smtClean="0"/>
              <a:t>Næringsetaten</a:t>
            </a:r>
            <a:endParaRPr lang="nb-NO" sz="1050" b="1" dirty="0"/>
          </a:p>
        </p:txBody>
      </p:sp>
      <p:pic>
        <p:nvPicPr>
          <p:cNvPr id="27" name="Picture 2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794430" y="1970517"/>
            <a:ext cx="211479" cy="256797"/>
          </a:xfrm>
          <a:prstGeom prst="rect">
            <a:avLst/>
          </a:prstGeom>
        </p:spPr>
      </p:pic>
      <p:sp>
        <p:nvSpPr>
          <p:cNvPr id="30" name="TextBox 29"/>
          <p:cNvSpPr txBox="1"/>
          <p:nvPr/>
        </p:nvSpPr>
        <p:spPr>
          <a:xfrm>
            <a:off x="10134994" y="1518401"/>
            <a:ext cx="1262108" cy="253916"/>
          </a:xfrm>
          <a:prstGeom prst="rect">
            <a:avLst/>
          </a:prstGeom>
          <a:noFill/>
        </p:spPr>
        <p:txBody>
          <a:bodyPr wrap="square" rtlCol="0">
            <a:spAutoFit/>
          </a:bodyPr>
          <a:lstStyle/>
          <a:p>
            <a:pPr algn="ctr"/>
            <a:r>
              <a:rPr lang="nb-NO" sz="1050" b="1" dirty="0" smtClean="0"/>
              <a:t>Etablerer</a:t>
            </a:r>
            <a:endParaRPr lang="nb-NO" sz="1050" b="1" dirty="0"/>
          </a:p>
        </p:txBody>
      </p:sp>
      <p:sp>
        <p:nvSpPr>
          <p:cNvPr id="25" name="Oval 24"/>
          <p:cNvSpPr>
            <a:spLocks noChangeAspect="1"/>
          </p:cNvSpPr>
          <p:nvPr/>
        </p:nvSpPr>
        <p:spPr>
          <a:xfrm>
            <a:off x="10442048" y="1779680"/>
            <a:ext cx="648000" cy="64633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7321838" y="1940389"/>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321838" y="2255889"/>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245888" y="1928153"/>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9245888" y="2243653"/>
            <a:ext cx="1080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119060" y="2278113"/>
            <a:ext cx="1527151" cy="246221"/>
          </a:xfrm>
          <a:prstGeom prst="rect">
            <a:avLst/>
          </a:prstGeom>
          <a:noFill/>
        </p:spPr>
        <p:txBody>
          <a:bodyPr wrap="square" rtlCol="0">
            <a:spAutoFit/>
          </a:bodyPr>
          <a:lstStyle/>
          <a:p>
            <a:pPr algn="ctr"/>
            <a:r>
              <a:rPr lang="nb-NO" sz="1000" dirty="0" smtClean="0"/>
              <a:t>Videresender informasjon</a:t>
            </a:r>
            <a:endParaRPr lang="nb-NO" sz="1000" dirty="0"/>
          </a:p>
        </p:txBody>
      </p:sp>
      <p:sp>
        <p:nvSpPr>
          <p:cNvPr id="39" name="TextBox 38"/>
          <p:cNvSpPr txBox="1"/>
          <p:nvPr/>
        </p:nvSpPr>
        <p:spPr>
          <a:xfrm>
            <a:off x="9091728" y="1697802"/>
            <a:ext cx="1388319" cy="400110"/>
          </a:xfrm>
          <a:prstGeom prst="rect">
            <a:avLst/>
          </a:prstGeom>
          <a:noFill/>
        </p:spPr>
        <p:txBody>
          <a:bodyPr wrap="square" rtlCol="0">
            <a:spAutoFit/>
          </a:bodyPr>
          <a:lstStyle/>
          <a:p>
            <a:pPr algn="ctr"/>
            <a:r>
              <a:rPr lang="nb-NO" sz="1000" dirty="0" smtClean="0"/>
              <a:t>Etterspør informasjon</a:t>
            </a:r>
            <a:endParaRPr lang="nb-NO" sz="1000" dirty="0"/>
          </a:p>
        </p:txBody>
      </p:sp>
      <p:sp>
        <p:nvSpPr>
          <p:cNvPr id="40" name="TextBox 39"/>
          <p:cNvSpPr txBox="1"/>
          <p:nvPr/>
        </p:nvSpPr>
        <p:spPr>
          <a:xfrm>
            <a:off x="9061926" y="2278113"/>
            <a:ext cx="1527151" cy="400110"/>
          </a:xfrm>
          <a:prstGeom prst="rect">
            <a:avLst/>
          </a:prstGeom>
          <a:noFill/>
        </p:spPr>
        <p:txBody>
          <a:bodyPr wrap="square" rtlCol="0">
            <a:spAutoFit/>
          </a:bodyPr>
          <a:lstStyle/>
          <a:p>
            <a:pPr algn="ctr"/>
            <a:r>
              <a:rPr lang="nb-NO" sz="1000" dirty="0" smtClean="0"/>
              <a:t>Ettersender informasjon</a:t>
            </a:r>
            <a:endParaRPr lang="nb-NO" sz="1000" dirty="0"/>
          </a:p>
        </p:txBody>
      </p:sp>
      <p:sp>
        <p:nvSpPr>
          <p:cNvPr id="41" name="Oval 40"/>
          <p:cNvSpPr>
            <a:spLocks noChangeAspect="1"/>
          </p:cNvSpPr>
          <p:nvPr/>
        </p:nvSpPr>
        <p:spPr>
          <a:xfrm>
            <a:off x="6870706" y="2875753"/>
            <a:ext cx="1467715" cy="1463935"/>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«Hvem er de egentlige eierne?»</a:t>
            </a:r>
          </a:p>
          <a:p>
            <a:pPr algn="ctr"/>
            <a:endParaRPr lang="nb-NO" sz="1050" dirty="0"/>
          </a:p>
          <a:p>
            <a:pPr algn="ctr"/>
            <a:r>
              <a:rPr lang="nb-NO" sz="1050" dirty="0" smtClean="0"/>
              <a:t>- Ansatt politiet</a:t>
            </a:r>
            <a:endParaRPr lang="nb-NO" sz="1050" dirty="0"/>
          </a:p>
        </p:txBody>
      </p:sp>
      <p:sp>
        <p:nvSpPr>
          <p:cNvPr id="42" name="Oval 41"/>
          <p:cNvSpPr>
            <a:spLocks noChangeAspect="1"/>
          </p:cNvSpPr>
          <p:nvPr/>
        </p:nvSpPr>
        <p:spPr>
          <a:xfrm>
            <a:off x="9515628" y="2942019"/>
            <a:ext cx="1574420" cy="1570365"/>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«Hva </a:t>
            </a:r>
            <a:r>
              <a:rPr lang="nb-NO" sz="1050" dirty="0"/>
              <a:t>er egentlig konseptet</a:t>
            </a:r>
            <a:r>
              <a:rPr lang="nb-NO" sz="1050" dirty="0" smtClean="0"/>
              <a:t>?»</a:t>
            </a:r>
          </a:p>
          <a:p>
            <a:pPr algn="ctr"/>
            <a:endParaRPr lang="nb-NO" sz="1050" dirty="0"/>
          </a:p>
          <a:p>
            <a:pPr algn="ctr"/>
            <a:r>
              <a:rPr lang="nb-NO" sz="1050" dirty="0" smtClean="0"/>
              <a:t>- Ansatt politiet</a:t>
            </a:r>
            <a:endParaRPr lang="nb-NO" sz="1050" dirty="0"/>
          </a:p>
        </p:txBody>
      </p:sp>
      <p:sp>
        <p:nvSpPr>
          <p:cNvPr id="43" name="Oval 42"/>
          <p:cNvSpPr>
            <a:spLocks noChangeAspect="1"/>
          </p:cNvSpPr>
          <p:nvPr/>
        </p:nvSpPr>
        <p:spPr>
          <a:xfrm>
            <a:off x="8011442" y="3993273"/>
            <a:ext cx="1606366" cy="1602229"/>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«Hvordan </a:t>
            </a:r>
            <a:r>
              <a:rPr lang="nb-NO" sz="1050" dirty="0"/>
              <a:t>har de hatt råd til å finansiere dette på trygd</a:t>
            </a:r>
            <a:r>
              <a:rPr lang="nb-NO" sz="1050" dirty="0" smtClean="0"/>
              <a:t>?»</a:t>
            </a:r>
          </a:p>
          <a:p>
            <a:pPr algn="ctr"/>
            <a:endParaRPr lang="nb-NO" sz="1050" dirty="0"/>
          </a:p>
          <a:p>
            <a:pPr algn="ctr"/>
            <a:r>
              <a:rPr lang="nb-NO" sz="1050" dirty="0" smtClean="0"/>
              <a:t>- Ansatt politiet</a:t>
            </a:r>
            <a:endParaRPr lang="nb-NO" sz="1050" dirty="0"/>
          </a:p>
        </p:txBody>
      </p:sp>
      <p:sp>
        <p:nvSpPr>
          <p:cNvPr id="2" name="Slide Number Placeholder 1"/>
          <p:cNvSpPr>
            <a:spLocks noGrp="1"/>
          </p:cNvSpPr>
          <p:nvPr>
            <p:ph type="sldNum" sz="quarter" idx="12"/>
          </p:nvPr>
        </p:nvSpPr>
        <p:spPr/>
        <p:txBody>
          <a:bodyPr/>
          <a:lstStyle/>
          <a:p>
            <a:fld id="{E25817A3-2867-4632-BDF6-533F100CE7B0}" type="slidenum">
              <a:rPr lang="en-US" smtClean="0"/>
              <a:t>33</a:t>
            </a:fld>
            <a:endParaRPr lang="en-US"/>
          </a:p>
        </p:txBody>
      </p:sp>
    </p:spTree>
    <p:extLst>
      <p:ext uri="{BB962C8B-B14F-4D97-AF65-F5344CB8AC3E}">
        <p14:creationId xmlns:p14="http://schemas.microsoft.com/office/powerpoint/2010/main" val="14658821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816"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endParaRPr lang="nb-NO" sz="2200" b="1" dirty="0">
              <a:solidFill>
                <a:schemeClr val="accent5">
                  <a:lumMod val="50000"/>
                </a:schemeClr>
              </a:solidFill>
            </a:endParaRPr>
          </a:p>
          <a:p>
            <a:r>
              <a:rPr lang="nb-NO" sz="2200" b="1" dirty="0" smtClean="0">
                <a:solidFill>
                  <a:schemeClr val="accent5">
                    <a:lumMod val="50000"/>
                  </a:schemeClr>
                </a:solidFill>
              </a:rPr>
              <a:t>SERVERINGS- OG SKJENKEBEVILLING</a:t>
            </a:r>
            <a:br>
              <a:rPr lang="nb-NO" sz="2200" b="1" dirty="0" smtClean="0">
                <a:solidFill>
                  <a:schemeClr val="accent5">
                    <a:lumMod val="50000"/>
                  </a:schemeClr>
                </a:solidFill>
              </a:rPr>
            </a:br>
            <a:r>
              <a:rPr lang="nb-NO" sz="2200" b="1" dirty="0">
                <a:solidFill>
                  <a:schemeClr val="accent5">
                    <a:lumMod val="50000"/>
                  </a:schemeClr>
                </a:solidFill>
              </a:rPr>
              <a:t>U</a:t>
            </a:r>
            <a:r>
              <a:rPr lang="nb-NO" sz="2200" b="1" dirty="0" smtClean="0">
                <a:solidFill>
                  <a:schemeClr val="accent5">
                    <a:lumMod val="50000"/>
                  </a:schemeClr>
                </a:solidFill>
              </a:rPr>
              <a:t>ttalelse fra Skatt Øst</a:t>
            </a:r>
          </a:p>
        </p:txBody>
      </p:sp>
      <p:sp>
        <p:nvSpPr>
          <p:cNvPr id="7" name="Rectangle 6"/>
          <p:cNvSpPr/>
          <p:nvPr/>
        </p:nvSpPr>
        <p:spPr>
          <a:xfrm>
            <a:off x="187562" y="1564584"/>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smtClean="0">
              <a:solidFill>
                <a:schemeClr val="tx1"/>
              </a:solidFill>
            </a:endParaRPr>
          </a:p>
        </p:txBody>
      </p:sp>
      <p:cxnSp>
        <p:nvCxnSpPr>
          <p:cNvPr id="5" name="Straight Connector 4"/>
          <p:cNvCxnSpPr/>
          <p:nvPr/>
        </p:nvCxnSpPr>
        <p:spPr>
          <a:xfrm flipV="1">
            <a:off x="6092501" y="1857154"/>
            <a:ext cx="0" cy="381563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9962" y="1716983"/>
            <a:ext cx="5752539" cy="442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200" dirty="0" smtClean="0">
                <a:solidFill>
                  <a:schemeClr val="tx1"/>
                </a:solidFill>
              </a:rPr>
              <a:t>Skatt Øst uttaler seg om utestående skatter og avgifter for involverte personer og virksomheter. Prosessen deles opp i ettersyn av gamle bevillinger, og uttalelser om nye. </a:t>
            </a:r>
          </a:p>
          <a:p>
            <a:endParaRPr lang="nb-NO" sz="1200" dirty="0">
              <a:solidFill>
                <a:schemeClr val="tx1"/>
              </a:solidFill>
            </a:endParaRPr>
          </a:p>
          <a:p>
            <a:r>
              <a:rPr lang="nb-NO" sz="1200" dirty="0" smtClean="0">
                <a:solidFill>
                  <a:schemeClr val="tx1"/>
                </a:solidFill>
              </a:rPr>
              <a:t>Skatt Øst er generelt a jour med sine saker, og bruker sjeldent mer enn 1-2 uker på høringsuttalelsen. </a:t>
            </a:r>
          </a:p>
          <a:p>
            <a:endParaRPr lang="nb-NO" sz="1200" dirty="0">
              <a:solidFill>
                <a:schemeClr val="tx1"/>
              </a:solidFill>
            </a:endParaRPr>
          </a:p>
          <a:p>
            <a:r>
              <a:rPr lang="nb-NO" sz="1200" dirty="0" smtClean="0">
                <a:solidFill>
                  <a:schemeClr val="tx1"/>
                </a:solidFill>
              </a:rPr>
              <a:t>Skatt Øst benytter kryptert linje i informasjonsutvekslingen med Oslo kommune, og kan kommunisere via sikker epost med kommuner som bruker </a:t>
            </a:r>
            <a:r>
              <a:rPr lang="nb-NO" sz="1200" dirty="0" err="1" smtClean="0">
                <a:solidFill>
                  <a:schemeClr val="tx1"/>
                </a:solidFill>
              </a:rPr>
              <a:t>Altinns</a:t>
            </a:r>
            <a:r>
              <a:rPr lang="nb-NO" sz="1200" dirty="0" smtClean="0">
                <a:solidFill>
                  <a:schemeClr val="tx1"/>
                </a:solidFill>
              </a:rPr>
              <a:t> </a:t>
            </a:r>
            <a:r>
              <a:rPr lang="nb-NO" sz="1200" dirty="0" err="1" smtClean="0">
                <a:solidFill>
                  <a:schemeClr val="tx1"/>
                </a:solidFill>
              </a:rPr>
              <a:t>SvarUt</a:t>
            </a:r>
            <a:r>
              <a:rPr lang="nb-NO" sz="1200" dirty="0" smtClean="0">
                <a:solidFill>
                  <a:schemeClr val="tx1"/>
                </a:solidFill>
              </a:rPr>
              <a:t>-tjeneste. Det er fremdeles en rekke kommuner som ikke har funksjonalitet for sikker epost og må sende fysiske brev. Dette gjør at utvekslingen av informasjon går sakte. Skatt Øst mottar henvendelser fra alle kommuner i regionen. </a:t>
            </a:r>
          </a:p>
          <a:p>
            <a:endParaRPr lang="nb-NO" sz="1200" dirty="0">
              <a:solidFill>
                <a:schemeClr val="tx1"/>
              </a:solidFill>
            </a:endParaRPr>
          </a:p>
          <a:p>
            <a:r>
              <a:rPr lang="nb-NO" sz="1200" dirty="0" smtClean="0">
                <a:solidFill>
                  <a:schemeClr val="tx1"/>
                </a:solidFill>
              </a:rPr>
              <a:t>Videre bruker Skatt Øst mye tid på å finne ut hvem det er de forholder seg til. I flere tilfeller er det ikke de oppførte personene som er de faktiske driverne av stedet. Dette avdekkes ofte ikke før Skatt Øst er ute og kontrollerer personallister. Bakmenn bruker ofte personer med plettfri vandel til å stå frem for seg. Til tross for at slike forhold avdekkes, er det ikke så lett å ta inn en bevilling som er allerede er gitt. </a:t>
            </a: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a:solidFill>
                <a:schemeClr val="tx1"/>
              </a:solidFill>
            </a:endParaRPr>
          </a:p>
          <a:p>
            <a:endParaRPr lang="nb-NO" sz="1200" dirty="0" smtClean="0">
              <a:solidFill>
                <a:schemeClr val="tx1"/>
              </a:solidFill>
            </a:endParaRPr>
          </a:p>
        </p:txBody>
      </p:sp>
      <p:sp>
        <p:nvSpPr>
          <p:cNvPr id="15" name="Isosceles Triangle 14"/>
          <p:cNvSpPr/>
          <p:nvPr/>
        </p:nvSpPr>
        <p:spPr>
          <a:xfrm rot="1001888">
            <a:off x="8652737" y="3818752"/>
            <a:ext cx="459101" cy="801114"/>
          </a:xfrm>
          <a:prstGeom prst="triangl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Oval 16"/>
          <p:cNvSpPr>
            <a:spLocks noChangeAspect="1"/>
          </p:cNvSpPr>
          <p:nvPr/>
        </p:nvSpPr>
        <p:spPr>
          <a:xfrm>
            <a:off x="7997270" y="4070563"/>
            <a:ext cx="1606366" cy="1602229"/>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«Nettverket bak restaurantene kommer ikke alltid så godt frem.»</a:t>
            </a:r>
          </a:p>
          <a:p>
            <a:pPr algn="ctr"/>
            <a:endParaRPr lang="nb-NO" sz="1050" dirty="0"/>
          </a:p>
          <a:p>
            <a:pPr algn="ctr"/>
            <a:r>
              <a:rPr lang="nb-NO" sz="1050" dirty="0" smtClean="0"/>
              <a:t>- Ansatt Skatt Øst</a:t>
            </a:r>
            <a:endParaRPr lang="nb-NO" sz="1050" dirty="0"/>
          </a:p>
        </p:txBody>
      </p:sp>
      <p:sp>
        <p:nvSpPr>
          <p:cNvPr id="18" name="Isosceles Triangle 17"/>
          <p:cNvSpPr/>
          <p:nvPr/>
        </p:nvSpPr>
        <p:spPr>
          <a:xfrm rot="14706392">
            <a:off x="9502138" y="2900547"/>
            <a:ext cx="459101" cy="801114"/>
          </a:xfrm>
          <a:prstGeom prst="triangl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Oval 18"/>
          <p:cNvSpPr>
            <a:spLocks noChangeAspect="1"/>
          </p:cNvSpPr>
          <p:nvPr/>
        </p:nvSpPr>
        <p:spPr>
          <a:xfrm>
            <a:off x="9368869" y="1564584"/>
            <a:ext cx="1937305" cy="1932316"/>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«Det </a:t>
            </a:r>
            <a:r>
              <a:rPr lang="nb-NO" sz="1050" dirty="0"/>
              <a:t>skjer alltid et eller annet når vi avdekker forhold på kontroll. Plutselig har ansatte med plettfri vandel kjøpt restauranten</a:t>
            </a:r>
            <a:r>
              <a:rPr lang="nb-NO" sz="1050" dirty="0" smtClean="0"/>
              <a:t>.»</a:t>
            </a:r>
          </a:p>
          <a:p>
            <a:pPr algn="ctr"/>
            <a:endParaRPr lang="nb-NO" sz="1050" dirty="0"/>
          </a:p>
          <a:p>
            <a:pPr algn="ctr"/>
            <a:r>
              <a:rPr lang="nb-NO" sz="1050" dirty="0" smtClean="0"/>
              <a:t>- Ansatt Skatt Øst</a:t>
            </a:r>
            <a:endParaRPr lang="nb-NO" sz="1050" dirty="0"/>
          </a:p>
        </p:txBody>
      </p:sp>
      <p:sp>
        <p:nvSpPr>
          <p:cNvPr id="20" name="Isosceles Triangle 19"/>
          <p:cNvSpPr/>
          <p:nvPr/>
        </p:nvSpPr>
        <p:spPr>
          <a:xfrm rot="6723872">
            <a:off x="7837281" y="2611851"/>
            <a:ext cx="459101" cy="801114"/>
          </a:xfrm>
          <a:prstGeom prst="triangl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Oval 20"/>
          <p:cNvSpPr>
            <a:spLocks noChangeAspect="1"/>
          </p:cNvSpPr>
          <p:nvPr/>
        </p:nvSpPr>
        <p:spPr>
          <a:xfrm>
            <a:off x="6565303" y="1804855"/>
            <a:ext cx="1606366" cy="1602229"/>
          </a:xfrm>
          <a:prstGeom prst="ellipse">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dirty="0" smtClean="0"/>
              <a:t>«Det </a:t>
            </a:r>
            <a:r>
              <a:rPr lang="nb-NO" sz="1050" dirty="0"/>
              <a:t>er ikke nødvendigvis så lett å ta en bevilling som er gitt</a:t>
            </a:r>
            <a:r>
              <a:rPr lang="nb-NO" sz="1050" dirty="0" smtClean="0"/>
              <a:t>.»</a:t>
            </a:r>
          </a:p>
          <a:p>
            <a:pPr algn="ctr"/>
            <a:endParaRPr lang="nb-NO" sz="1050" dirty="0"/>
          </a:p>
          <a:p>
            <a:pPr algn="ctr"/>
            <a:r>
              <a:rPr lang="nb-NO" sz="1050" dirty="0" smtClean="0"/>
              <a:t>- Ansatt Skatt Øst</a:t>
            </a:r>
            <a:endParaRPr lang="nb-NO" sz="1050" dirty="0"/>
          </a:p>
        </p:txBody>
      </p:sp>
      <p:sp>
        <p:nvSpPr>
          <p:cNvPr id="2" name="Slide Number Placeholder 1"/>
          <p:cNvSpPr>
            <a:spLocks noGrp="1"/>
          </p:cNvSpPr>
          <p:nvPr>
            <p:ph type="sldNum" sz="quarter" idx="12"/>
          </p:nvPr>
        </p:nvSpPr>
        <p:spPr/>
        <p:txBody>
          <a:bodyPr/>
          <a:lstStyle/>
          <a:p>
            <a:fld id="{E25817A3-2867-4632-BDF6-533F100CE7B0}" type="slidenum">
              <a:rPr lang="en-US" smtClean="0"/>
              <a:t>34</a:t>
            </a:fld>
            <a:endParaRPr lang="en-US"/>
          </a:p>
        </p:txBody>
      </p:sp>
    </p:spTree>
    <p:extLst>
      <p:ext uri="{BB962C8B-B14F-4D97-AF65-F5344CB8AC3E}">
        <p14:creationId xmlns:p14="http://schemas.microsoft.com/office/powerpoint/2010/main" val="30697894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
        <p:nvSpPr>
          <p:cNvPr id="29" name="Rectangle 28"/>
          <p:cNvSpPr/>
          <p:nvPr/>
        </p:nvSpPr>
        <p:spPr>
          <a:xfrm>
            <a:off x="3340014" y="3429000"/>
            <a:ext cx="8734539" cy="34290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22837" y="2050304"/>
            <a:ext cx="997837" cy="480769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20674" y="2050304"/>
            <a:ext cx="2666688" cy="635195"/>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2588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864"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1. INFORMASJON OG VEILEDNING</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
        <p:nvSpPr>
          <p:cNvPr id="27" name="Rectangle 26"/>
          <p:cNvSpPr/>
          <p:nvPr/>
        </p:nvSpPr>
        <p:spPr>
          <a:xfrm>
            <a:off x="1842654" y="1769794"/>
            <a:ext cx="8506692" cy="4377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charset="0"/>
              <a:buChar char="•"/>
            </a:pPr>
            <a:r>
              <a:rPr lang="nb-NO" sz="1400" dirty="0">
                <a:solidFill>
                  <a:schemeClr val="tx1"/>
                </a:solidFill>
              </a:rPr>
              <a:t>T</a:t>
            </a:r>
            <a:r>
              <a:rPr lang="nb-NO" sz="1400" dirty="0" smtClean="0">
                <a:solidFill>
                  <a:schemeClr val="tx1"/>
                </a:solidFill>
              </a:rPr>
              <a:t>ilgang </a:t>
            </a:r>
            <a:r>
              <a:rPr lang="nb-NO" sz="1400" dirty="0">
                <a:solidFill>
                  <a:schemeClr val="tx1"/>
                </a:solidFill>
              </a:rPr>
              <a:t>til oppdatert og korrekt kunnskap om å starte og drive serveringssted (bransjespesifikt veikart</a:t>
            </a:r>
            <a:r>
              <a:rPr lang="nb-NO" sz="1400" dirty="0" smtClean="0">
                <a:solidFill>
                  <a:schemeClr val="tx1"/>
                </a:solidFill>
              </a:rPr>
              <a:t>)</a:t>
            </a:r>
          </a:p>
          <a:p>
            <a:pPr marL="342900" indent="-342900">
              <a:buFont typeface="Arial" charset="0"/>
              <a:buChar char="•"/>
            </a:pPr>
            <a:endParaRPr lang="nb-NO" sz="1400" dirty="0">
              <a:solidFill>
                <a:schemeClr val="tx1"/>
              </a:solidFill>
            </a:endParaRPr>
          </a:p>
          <a:p>
            <a:pPr marL="342900" indent="-342900">
              <a:buFont typeface="Arial" charset="0"/>
              <a:buChar char="•"/>
            </a:pPr>
            <a:r>
              <a:rPr lang="nb-NO" sz="1400" dirty="0">
                <a:solidFill>
                  <a:schemeClr val="tx1"/>
                </a:solidFill>
              </a:rPr>
              <a:t>Konkret og relevant veiviser som forteller meg </a:t>
            </a:r>
            <a:r>
              <a:rPr lang="nb-NO" sz="1400" b="1" dirty="0">
                <a:solidFill>
                  <a:schemeClr val="tx1"/>
                </a:solidFill>
              </a:rPr>
              <a:t>hva</a:t>
            </a:r>
            <a:r>
              <a:rPr lang="nb-NO" sz="1400" dirty="0">
                <a:solidFill>
                  <a:schemeClr val="tx1"/>
                </a:solidFill>
              </a:rPr>
              <a:t> jeg må gjøre, </a:t>
            </a:r>
            <a:r>
              <a:rPr lang="nb-NO" sz="1400" b="1" dirty="0">
                <a:solidFill>
                  <a:schemeClr val="tx1"/>
                </a:solidFill>
              </a:rPr>
              <a:t>når</a:t>
            </a:r>
            <a:r>
              <a:rPr lang="nb-NO" sz="1400" dirty="0">
                <a:solidFill>
                  <a:schemeClr val="tx1"/>
                </a:solidFill>
              </a:rPr>
              <a:t> jeg må gjøre det, </a:t>
            </a:r>
            <a:r>
              <a:rPr lang="nb-NO" sz="1400" b="1" dirty="0">
                <a:solidFill>
                  <a:schemeClr val="tx1"/>
                </a:solidFill>
              </a:rPr>
              <a:t>hvor</a:t>
            </a:r>
            <a:r>
              <a:rPr lang="nb-NO" sz="1400" dirty="0">
                <a:solidFill>
                  <a:schemeClr val="tx1"/>
                </a:solidFill>
              </a:rPr>
              <a:t> </a:t>
            </a:r>
            <a:r>
              <a:rPr lang="nb-NO" sz="1400" dirty="0" smtClean="0">
                <a:solidFill>
                  <a:schemeClr val="tx1"/>
                </a:solidFill>
              </a:rPr>
              <a:t>jeg gjør det, </a:t>
            </a:r>
            <a:r>
              <a:rPr lang="nb-NO" sz="1400" b="1" dirty="0" smtClean="0">
                <a:solidFill>
                  <a:schemeClr val="tx1"/>
                </a:solidFill>
              </a:rPr>
              <a:t>hvordan </a:t>
            </a:r>
            <a:r>
              <a:rPr lang="nb-NO" sz="1400" dirty="0" smtClean="0">
                <a:solidFill>
                  <a:schemeClr val="tx1"/>
                </a:solidFill>
              </a:rPr>
              <a:t>jeg gjør det og </a:t>
            </a:r>
            <a:r>
              <a:rPr lang="nb-NO" sz="1400" b="1" dirty="0" smtClean="0">
                <a:solidFill>
                  <a:schemeClr val="tx1"/>
                </a:solidFill>
              </a:rPr>
              <a:t>hvorfor </a:t>
            </a:r>
            <a:r>
              <a:rPr lang="nb-NO" sz="1400" dirty="0" smtClean="0">
                <a:solidFill>
                  <a:schemeClr val="tx1"/>
                </a:solidFill>
              </a:rPr>
              <a:t>jeg må gjøre det.</a:t>
            </a:r>
          </a:p>
          <a:p>
            <a:pPr marL="342900" indent="-342900">
              <a:buFont typeface="Arial" charset="0"/>
              <a:buChar char="•"/>
            </a:pPr>
            <a:endParaRPr lang="nb-NO" sz="1400" dirty="0">
              <a:solidFill>
                <a:schemeClr val="tx1"/>
              </a:solidFill>
            </a:endParaRPr>
          </a:p>
          <a:p>
            <a:pPr marL="342900" lvl="2" indent="-342900">
              <a:lnSpc>
                <a:spcPct val="90000"/>
              </a:lnSpc>
              <a:spcBef>
                <a:spcPct val="0"/>
              </a:spcBef>
              <a:buFont typeface="Arial" charset="0"/>
              <a:buChar char="•"/>
            </a:pPr>
            <a:r>
              <a:rPr lang="nb-NO" sz="1400" dirty="0">
                <a:solidFill>
                  <a:schemeClr val="tx1"/>
                </a:solidFill>
              </a:rPr>
              <a:t>Skjema som er </a:t>
            </a:r>
            <a:r>
              <a:rPr lang="nb-NO" sz="1400" dirty="0" smtClean="0">
                <a:solidFill>
                  <a:schemeClr val="tx1"/>
                </a:solidFill>
              </a:rPr>
              <a:t>enkle </a:t>
            </a:r>
            <a:r>
              <a:rPr lang="nb-NO" sz="1400" dirty="0">
                <a:solidFill>
                  <a:schemeClr val="tx1"/>
                </a:solidFill>
              </a:rPr>
              <a:t>å forstå og </a:t>
            </a:r>
            <a:r>
              <a:rPr lang="nb-NO" sz="1400" dirty="0" smtClean="0">
                <a:solidFill>
                  <a:schemeClr val="tx1"/>
                </a:solidFill>
              </a:rPr>
              <a:t>går raskt å fylle ut. </a:t>
            </a:r>
          </a:p>
          <a:p>
            <a:pPr marL="0" lvl="2">
              <a:lnSpc>
                <a:spcPct val="90000"/>
              </a:lnSpc>
              <a:spcBef>
                <a:spcPct val="0"/>
              </a:spcBef>
            </a:pPr>
            <a:endParaRPr lang="nb-NO" sz="1400" dirty="0">
              <a:solidFill>
                <a:schemeClr val="tx1"/>
              </a:solidFill>
            </a:endParaRPr>
          </a:p>
          <a:p>
            <a:pPr marL="342900" indent="-342900">
              <a:buFont typeface="Arial" charset="0"/>
              <a:buChar char="•"/>
            </a:pPr>
            <a:r>
              <a:rPr lang="nb-NO" sz="1400" dirty="0">
                <a:solidFill>
                  <a:schemeClr val="tx1"/>
                </a:solidFill>
              </a:rPr>
              <a:t>Forstå hva de ulike kontrollorganene krever av min </a:t>
            </a:r>
            <a:r>
              <a:rPr lang="nb-NO" sz="1400" dirty="0" smtClean="0">
                <a:solidFill>
                  <a:schemeClr val="tx1"/>
                </a:solidFill>
              </a:rPr>
              <a:t>virksomhet </a:t>
            </a:r>
          </a:p>
          <a:p>
            <a:endParaRPr lang="nb-NO" sz="1400" dirty="0">
              <a:solidFill>
                <a:schemeClr val="tx1"/>
              </a:solidFill>
            </a:endParaRPr>
          </a:p>
          <a:p>
            <a:pPr marL="342900" indent="-342900">
              <a:buFont typeface="Arial" charset="0"/>
              <a:buChar char="•"/>
            </a:pPr>
            <a:r>
              <a:rPr lang="nb-NO" sz="1400" dirty="0">
                <a:solidFill>
                  <a:schemeClr val="tx1"/>
                </a:solidFill>
              </a:rPr>
              <a:t>Føle at det offentlige ikke er en </a:t>
            </a:r>
            <a:r>
              <a:rPr lang="nb-NO" sz="1400" dirty="0" smtClean="0">
                <a:solidFill>
                  <a:schemeClr val="tx1"/>
                </a:solidFill>
              </a:rPr>
              <a:t>motstander, </a:t>
            </a:r>
            <a:r>
              <a:rPr lang="nb-NO" sz="1400" dirty="0">
                <a:solidFill>
                  <a:schemeClr val="tx1"/>
                </a:solidFill>
              </a:rPr>
              <a:t>men en </a:t>
            </a:r>
            <a:r>
              <a:rPr lang="nb-NO" sz="1400" dirty="0" smtClean="0">
                <a:solidFill>
                  <a:schemeClr val="tx1"/>
                </a:solidFill>
              </a:rPr>
              <a:t>lagspiller. </a:t>
            </a:r>
          </a:p>
          <a:p>
            <a:pPr marL="342900" indent="-342900">
              <a:buFont typeface="Arial" charset="0"/>
              <a:buChar char="•"/>
            </a:pPr>
            <a:endParaRPr lang="nb-NO" sz="1400" dirty="0">
              <a:solidFill>
                <a:schemeClr val="tx1"/>
              </a:solidFill>
            </a:endParaRPr>
          </a:p>
          <a:p>
            <a:pPr marL="342900" indent="-342900">
              <a:buFont typeface="Arial" charset="0"/>
              <a:buChar char="•"/>
            </a:pPr>
            <a:r>
              <a:rPr lang="nb-NO" sz="1400" dirty="0">
                <a:solidFill>
                  <a:schemeClr val="tx1"/>
                </a:solidFill>
              </a:rPr>
              <a:t>Forståelig regelverk som gjør det </a:t>
            </a:r>
            <a:r>
              <a:rPr lang="nb-NO" sz="1400" dirty="0" smtClean="0">
                <a:solidFill>
                  <a:schemeClr val="tx1"/>
                </a:solidFill>
              </a:rPr>
              <a:t>enkelt </a:t>
            </a:r>
            <a:r>
              <a:rPr lang="nb-NO" sz="1400" dirty="0">
                <a:solidFill>
                  <a:schemeClr val="tx1"/>
                </a:solidFill>
              </a:rPr>
              <a:t>å forstå hvilke praktiske betydninger reglene har for min </a:t>
            </a:r>
            <a:r>
              <a:rPr lang="nb-NO" sz="1400" dirty="0" smtClean="0">
                <a:solidFill>
                  <a:schemeClr val="tx1"/>
                </a:solidFill>
              </a:rPr>
              <a:t>virksomhet. </a:t>
            </a:r>
          </a:p>
          <a:p>
            <a:pPr marL="342900" indent="-342900">
              <a:buFont typeface="Arial" charset="0"/>
              <a:buChar char="•"/>
            </a:pPr>
            <a:endParaRPr lang="nb-NO" sz="1400" dirty="0">
              <a:solidFill>
                <a:schemeClr val="tx1"/>
              </a:solidFill>
            </a:endParaRPr>
          </a:p>
          <a:p>
            <a:pPr marL="342900" indent="-342900">
              <a:buFont typeface="Arial" charset="0"/>
              <a:buChar char="•"/>
            </a:pPr>
            <a:r>
              <a:rPr lang="nb-NO" sz="1400" dirty="0">
                <a:solidFill>
                  <a:schemeClr val="tx1"/>
                </a:solidFill>
              </a:rPr>
              <a:t>Hurtig og forståelig kommunikasjon med det </a:t>
            </a:r>
            <a:r>
              <a:rPr lang="nb-NO" sz="1400" dirty="0" smtClean="0">
                <a:solidFill>
                  <a:schemeClr val="tx1"/>
                </a:solidFill>
              </a:rPr>
              <a:t>offentlige. </a:t>
            </a:r>
          </a:p>
          <a:p>
            <a:pPr marL="342900" indent="-342900">
              <a:buFont typeface="Arial" charset="0"/>
              <a:buChar char="•"/>
            </a:pPr>
            <a:endParaRPr lang="nb-NO" sz="1400" dirty="0">
              <a:solidFill>
                <a:schemeClr val="tx1"/>
              </a:solidFill>
            </a:endParaRPr>
          </a:p>
          <a:p>
            <a:pPr marL="342900" indent="-342900">
              <a:buFont typeface="Arial" charset="0"/>
              <a:buChar char="•"/>
            </a:pPr>
            <a:r>
              <a:rPr lang="nb-NO" sz="1400" dirty="0">
                <a:solidFill>
                  <a:schemeClr val="tx1"/>
                </a:solidFill>
              </a:rPr>
              <a:t>Informasjon, verktøy og veiledninger tilgjengelig på flere </a:t>
            </a:r>
            <a:r>
              <a:rPr lang="nb-NO" sz="1400" dirty="0" smtClean="0">
                <a:solidFill>
                  <a:schemeClr val="tx1"/>
                </a:solidFill>
              </a:rPr>
              <a:t>språk. </a:t>
            </a: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endParaRPr lang="nb-NO" sz="1400" dirty="0">
              <a:solidFill>
                <a:schemeClr val="tx1"/>
              </a:solidFill>
            </a:endParaRPr>
          </a:p>
          <a:p>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36</a:t>
            </a:fld>
            <a:endParaRPr lang="en-US"/>
          </a:p>
        </p:txBody>
      </p:sp>
      <p:sp>
        <p:nvSpPr>
          <p:cNvPr id="3" name="Rectangle 2"/>
          <p:cNvSpPr/>
          <p:nvPr/>
        </p:nvSpPr>
        <p:spPr>
          <a:xfrm>
            <a:off x="1842654" y="1344586"/>
            <a:ext cx="2265492" cy="369332"/>
          </a:xfrm>
          <a:prstGeom prst="rect">
            <a:avLst/>
          </a:prstGeom>
        </p:spPr>
        <p:txBody>
          <a:bodyPr wrap="none">
            <a:spAutoFit/>
          </a:bodyPr>
          <a:lstStyle/>
          <a:p>
            <a:r>
              <a:rPr lang="nb-NO" b="1" dirty="0">
                <a:solidFill>
                  <a:schemeClr val="accent5">
                    <a:lumMod val="50000"/>
                  </a:schemeClr>
                </a:solidFill>
              </a:rPr>
              <a:t>Oppsummerte behov </a:t>
            </a:r>
            <a:endParaRPr lang="en-US" dirty="0"/>
          </a:p>
        </p:txBody>
      </p:sp>
    </p:spTree>
    <p:extLst>
      <p:ext uri="{BB962C8B-B14F-4D97-AF65-F5344CB8AC3E}">
        <p14:creationId xmlns:p14="http://schemas.microsoft.com/office/powerpoint/2010/main" val="24503109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88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2. INFORMASJONSFLYT</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
        <p:nvSpPr>
          <p:cNvPr id="27" name="Rectangle 26"/>
          <p:cNvSpPr/>
          <p:nvPr/>
        </p:nvSpPr>
        <p:spPr>
          <a:xfrm>
            <a:off x="1842654" y="1713918"/>
            <a:ext cx="7969796"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2" indent="-171450">
              <a:buFont typeface="Arial" panose="020B0604020202020204" pitchFamily="34" charset="0"/>
              <a:buChar char="•"/>
            </a:pPr>
            <a:r>
              <a:rPr lang="nb-NO" sz="1400" dirty="0">
                <a:solidFill>
                  <a:schemeClr val="tx1"/>
                </a:solidFill>
              </a:rPr>
              <a:t>T</a:t>
            </a:r>
            <a:r>
              <a:rPr lang="nb-NO" sz="1400" dirty="0" smtClean="0">
                <a:solidFill>
                  <a:schemeClr val="tx1"/>
                </a:solidFill>
              </a:rPr>
              <a:t>ilgang til digitale tjenester fremfor </a:t>
            </a:r>
            <a:r>
              <a:rPr lang="nb-NO" sz="1400" dirty="0">
                <a:solidFill>
                  <a:schemeClr val="tx1"/>
                </a:solidFill>
              </a:rPr>
              <a:t>fysiske </a:t>
            </a:r>
            <a:r>
              <a:rPr lang="nb-NO" sz="1400" dirty="0" smtClean="0">
                <a:solidFill>
                  <a:schemeClr val="tx1"/>
                </a:solidFill>
              </a:rPr>
              <a:t>skjema. </a:t>
            </a: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a:solidFill>
                  <a:schemeClr val="tx1"/>
                </a:solidFill>
              </a:rPr>
              <a:t>T</a:t>
            </a:r>
            <a:r>
              <a:rPr lang="nb-NO" sz="1400" dirty="0" smtClean="0">
                <a:solidFill>
                  <a:schemeClr val="tx1"/>
                </a:solidFill>
              </a:rPr>
              <a:t>ilgang </a:t>
            </a:r>
            <a:r>
              <a:rPr lang="nb-NO" sz="1400" dirty="0">
                <a:solidFill>
                  <a:schemeClr val="tx1"/>
                </a:solidFill>
              </a:rPr>
              <a:t>til informasjon </a:t>
            </a:r>
            <a:r>
              <a:rPr lang="nb-NO" sz="1400" dirty="0" smtClean="0">
                <a:solidFill>
                  <a:schemeClr val="tx1"/>
                </a:solidFill>
              </a:rPr>
              <a:t>som eksisterer fra før om </a:t>
            </a:r>
            <a:r>
              <a:rPr lang="nb-NO" sz="1400" dirty="0">
                <a:solidFill>
                  <a:schemeClr val="tx1"/>
                </a:solidFill>
              </a:rPr>
              <a:t>meg, </a:t>
            </a:r>
            <a:r>
              <a:rPr lang="nb-NO" sz="1400" dirty="0" smtClean="0">
                <a:solidFill>
                  <a:schemeClr val="tx1"/>
                </a:solidFill>
              </a:rPr>
              <a:t>min virksomhet og personer tilknyttet virksomheten. </a:t>
            </a:r>
            <a:endParaRPr lang="nb-NO" sz="1400" dirty="0">
              <a:solidFill>
                <a:schemeClr val="tx1"/>
              </a:solidFill>
            </a:endParaRPr>
          </a:p>
          <a:p>
            <a:pPr marL="0" lvl="2"/>
            <a:endParaRPr lang="nb-NO" sz="1400" dirty="0">
              <a:solidFill>
                <a:schemeClr val="tx1"/>
              </a:solidFill>
            </a:endParaRPr>
          </a:p>
          <a:p>
            <a:pPr marL="171450" lvl="2" indent="-171450">
              <a:buFont typeface="Arial" panose="020B0604020202020204" pitchFamily="34" charset="0"/>
              <a:buChar char="•"/>
            </a:pPr>
            <a:r>
              <a:rPr lang="nb-NO" sz="1400" dirty="0">
                <a:solidFill>
                  <a:schemeClr val="tx1"/>
                </a:solidFill>
              </a:rPr>
              <a:t>Slippe å fylle inn samme informasjon flere </a:t>
            </a:r>
            <a:r>
              <a:rPr lang="nb-NO" sz="1400" dirty="0" smtClean="0">
                <a:solidFill>
                  <a:schemeClr val="tx1"/>
                </a:solidFill>
              </a:rPr>
              <a:t>ganger. </a:t>
            </a: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a:solidFill>
                  <a:schemeClr val="tx1"/>
                </a:solidFill>
              </a:rPr>
              <a:t>Slippe å fylle inn informasjon som </a:t>
            </a:r>
            <a:r>
              <a:rPr lang="nb-NO" sz="1400" dirty="0" smtClean="0">
                <a:solidFill>
                  <a:schemeClr val="tx1"/>
                </a:solidFill>
              </a:rPr>
              <a:t>det offentlige ikke har behov for. </a:t>
            </a: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smtClean="0">
                <a:solidFill>
                  <a:schemeClr val="tx1"/>
                </a:solidFill>
              </a:rPr>
              <a:t>Tilgang til presis og oppdatert informasjon om etablerer, virksomheten og personer tilknyttet virksomheten. </a:t>
            </a:r>
            <a:br>
              <a:rPr lang="nb-NO" sz="1400" dirty="0" smtClean="0">
                <a:solidFill>
                  <a:schemeClr val="tx1"/>
                </a:solidFill>
              </a:rPr>
            </a:br>
            <a:endParaRPr lang="nb-NO" sz="1400" dirty="0">
              <a:solidFill>
                <a:schemeClr val="tx1"/>
              </a:solidFill>
            </a:endParaRPr>
          </a:p>
          <a:p>
            <a:pPr marL="171450" lvl="2" indent="-171450">
              <a:buFont typeface="Arial" panose="020B0604020202020204" pitchFamily="34" charset="0"/>
              <a:buChar char="•"/>
            </a:pPr>
            <a:r>
              <a:rPr lang="nb-NO" sz="1400" dirty="0">
                <a:solidFill>
                  <a:schemeClr val="tx1"/>
                </a:solidFill>
              </a:rPr>
              <a:t>R</a:t>
            </a:r>
            <a:r>
              <a:rPr lang="nb-NO" sz="1400" dirty="0" smtClean="0">
                <a:solidFill>
                  <a:schemeClr val="tx1"/>
                </a:solidFill>
              </a:rPr>
              <a:t>ask og sikker informasjonsutveksling mellom etater. </a:t>
            </a: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smtClean="0">
                <a:solidFill>
                  <a:schemeClr val="tx1"/>
                </a:solidFill>
              </a:rPr>
              <a:t>«Orden i eget hus» - god informasjonsforvaltning. </a:t>
            </a:r>
          </a:p>
          <a:p>
            <a:pPr marL="0" lvl="2"/>
            <a:endParaRPr lang="nb-NO" sz="1400" dirty="0">
              <a:solidFill>
                <a:schemeClr val="tx1"/>
              </a:solidFill>
            </a:endParaRPr>
          </a:p>
          <a:p>
            <a:pPr marL="0" lvl="2"/>
            <a:endParaRPr lang="nb-NO" sz="1400" dirty="0">
              <a:solidFill>
                <a:schemeClr val="tx1"/>
              </a:solidFill>
            </a:endParaRPr>
          </a:p>
          <a:p>
            <a:pPr marL="639763" lvl="2" indent="-182563">
              <a:buFont typeface="Arial" panose="020B0604020202020204" pitchFamily="34" charset="0"/>
              <a:buChar char="•"/>
            </a:pPr>
            <a:endParaRPr lang="nb-NO" sz="1400" dirty="0">
              <a:solidFill>
                <a:schemeClr val="tx1"/>
              </a:solidFill>
            </a:endParaRPr>
          </a:p>
          <a:p>
            <a:pPr marL="1085850" lvl="2" indent="-171450">
              <a:buFont typeface="Arial" panose="020B0604020202020204" pitchFamily="34" charset="0"/>
              <a:buChar char="•"/>
            </a:pPr>
            <a:endParaRPr lang="nb-NO" sz="1400" dirty="0">
              <a:solidFill>
                <a:schemeClr val="tx1"/>
              </a:solidFill>
            </a:endParaRPr>
          </a:p>
          <a:p>
            <a:pPr marL="628650" lvl="1" indent="-1714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endParaRPr lang="nb-NO" sz="1400" dirty="0">
              <a:solidFill>
                <a:schemeClr val="tx1"/>
              </a:solidFill>
            </a:endParaRPr>
          </a:p>
          <a:p>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37</a:t>
            </a:fld>
            <a:endParaRPr lang="en-US"/>
          </a:p>
        </p:txBody>
      </p:sp>
      <p:sp>
        <p:nvSpPr>
          <p:cNvPr id="7" name="Rectangle 6"/>
          <p:cNvSpPr/>
          <p:nvPr/>
        </p:nvSpPr>
        <p:spPr>
          <a:xfrm>
            <a:off x="1842654" y="1344586"/>
            <a:ext cx="2265492" cy="369332"/>
          </a:xfrm>
          <a:prstGeom prst="rect">
            <a:avLst/>
          </a:prstGeom>
        </p:spPr>
        <p:txBody>
          <a:bodyPr wrap="none">
            <a:spAutoFit/>
          </a:bodyPr>
          <a:lstStyle/>
          <a:p>
            <a:r>
              <a:rPr lang="nb-NO" b="1" dirty="0">
                <a:solidFill>
                  <a:schemeClr val="accent5">
                    <a:lumMod val="50000"/>
                  </a:schemeClr>
                </a:solidFill>
              </a:rPr>
              <a:t>Oppsummerte behov </a:t>
            </a:r>
            <a:endParaRPr lang="en-US" dirty="0"/>
          </a:p>
        </p:txBody>
      </p:sp>
    </p:spTree>
    <p:extLst>
      <p:ext uri="{BB962C8B-B14F-4D97-AF65-F5344CB8AC3E}">
        <p14:creationId xmlns:p14="http://schemas.microsoft.com/office/powerpoint/2010/main" val="1821007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912"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3. SØKNADSPROSESSER</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
        <p:nvSpPr>
          <p:cNvPr id="27" name="Rectangle 26"/>
          <p:cNvSpPr/>
          <p:nvPr/>
        </p:nvSpPr>
        <p:spPr>
          <a:xfrm>
            <a:off x="1842654" y="1713918"/>
            <a:ext cx="7511012"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2" indent="-171450">
              <a:buFont typeface="Arial" panose="020B0604020202020204" pitchFamily="34" charset="0"/>
              <a:buChar char="•"/>
            </a:pPr>
            <a:r>
              <a:rPr lang="nb-NO" sz="1400" dirty="0" smtClean="0">
                <a:solidFill>
                  <a:schemeClr val="tx1"/>
                </a:solidFill>
              </a:rPr>
              <a:t>Klar og tydelig beskrivelse av informasjon og dokumentasjon jeg som etablerer må oppgi i søknader. </a:t>
            </a:r>
          </a:p>
          <a:p>
            <a:pPr marL="171450" lvl="2" indent="-171450">
              <a:buFont typeface="Arial" panose="020B0604020202020204" pitchFamily="34" charset="0"/>
              <a:buChar char="•"/>
            </a:pPr>
            <a:endParaRPr lang="nb-NO" sz="1400" dirty="0" smtClean="0">
              <a:solidFill>
                <a:schemeClr val="tx1"/>
              </a:solidFill>
            </a:endParaRPr>
          </a:p>
          <a:p>
            <a:pPr marL="171450" lvl="2" indent="-171450">
              <a:buFont typeface="Arial" panose="020B0604020202020204" pitchFamily="34" charset="0"/>
              <a:buChar char="•"/>
            </a:pPr>
            <a:r>
              <a:rPr lang="nb-NO" sz="1400" dirty="0" smtClean="0">
                <a:solidFill>
                  <a:schemeClr val="tx1"/>
                </a:solidFill>
              </a:rPr>
              <a:t>Gjøre det enklest mulig å registrere informasjon om min virksomhet. </a:t>
            </a:r>
            <a:endParaRPr lang="nb-NO" sz="1400" dirty="0">
              <a:solidFill>
                <a:schemeClr val="tx1"/>
              </a:solidFill>
            </a:endParaRPr>
          </a:p>
          <a:p>
            <a:pPr marL="0" lvl="2"/>
            <a:endParaRPr lang="nb-NO" sz="1400" dirty="0" smtClean="0">
              <a:solidFill>
                <a:schemeClr val="tx1"/>
              </a:solidFill>
            </a:endParaRPr>
          </a:p>
          <a:p>
            <a:pPr marL="171450" lvl="2" indent="-171450">
              <a:buFont typeface="Arial" panose="020B0604020202020204" pitchFamily="34" charset="0"/>
              <a:buChar char="•"/>
            </a:pPr>
            <a:r>
              <a:rPr lang="nb-NO" sz="1400" dirty="0" smtClean="0">
                <a:solidFill>
                  <a:schemeClr val="tx1"/>
                </a:solidFill>
              </a:rPr>
              <a:t>Enkel og rask informasjonsutveksling mellom etater. </a:t>
            </a: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smtClean="0">
                <a:solidFill>
                  <a:schemeClr val="tx1"/>
                </a:solidFill>
              </a:rPr>
              <a:t>Raskere innhenting av informasjon om etablerer og virksomhet ved innhenting av uttalelser. </a:t>
            </a: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smtClean="0">
                <a:solidFill>
                  <a:schemeClr val="tx1"/>
                </a:solidFill>
              </a:rPr>
              <a:t>Mer effektiv saksbehandling som gjør at etablerer slipper å vente lenger enn nødvendig. </a:t>
            </a: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r>
              <a:rPr lang="nb-NO" sz="1400" dirty="0" smtClean="0">
                <a:solidFill>
                  <a:schemeClr val="tx1"/>
                </a:solidFill>
              </a:rPr>
              <a:t>I størst mulig grad unngå manuell saksbehandling. </a:t>
            </a: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endParaRPr lang="nb-NO" sz="1400" dirty="0" smtClean="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endParaRPr lang="nb-NO" sz="1400" dirty="0" smtClean="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171450" lvl="2" indent="-171450">
              <a:buFont typeface="Arial" panose="020B0604020202020204" pitchFamily="34" charset="0"/>
              <a:buChar char="•"/>
            </a:pPr>
            <a:endParaRPr lang="nb-NO" sz="1400" dirty="0">
              <a:solidFill>
                <a:schemeClr val="tx1"/>
              </a:solidFill>
            </a:endParaRPr>
          </a:p>
          <a:p>
            <a:pPr marL="0" lvl="2"/>
            <a:endParaRPr lang="nb-NO" sz="1400" dirty="0">
              <a:solidFill>
                <a:schemeClr val="tx1"/>
              </a:solidFill>
            </a:endParaRPr>
          </a:p>
          <a:p>
            <a:pPr marL="639763" lvl="2" indent="-182563">
              <a:buFont typeface="Arial" panose="020B0604020202020204" pitchFamily="34" charset="0"/>
              <a:buChar char="•"/>
            </a:pPr>
            <a:endParaRPr lang="nb-NO" sz="1400" dirty="0">
              <a:solidFill>
                <a:schemeClr val="tx1"/>
              </a:solidFill>
            </a:endParaRPr>
          </a:p>
          <a:p>
            <a:pPr marL="1085850" lvl="2" indent="-171450">
              <a:buFont typeface="Arial" panose="020B0604020202020204" pitchFamily="34" charset="0"/>
              <a:buChar char="•"/>
            </a:pPr>
            <a:endParaRPr lang="nb-NO" sz="1400" dirty="0">
              <a:solidFill>
                <a:schemeClr val="tx1"/>
              </a:solidFill>
            </a:endParaRPr>
          </a:p>
          <a:p>
            <a:pPr marL="628650" lvl="1" indent="-1714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endParaRPr lang="nb-NO" sz="1400" dirty="0">
              <a:solidFill>
                <a:schemeClr val="tx1"/>
              </a:solidFill>
            </a:endParaRPr>
          </a:p>
          <a:p>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38</a:t>
            </a:fld>
            <a:endParaRPr lang="en-US"/>
          </a:p>
        </p:txBody>
      </p:sp>
      <p:sp>
        <p:nvSpPr>
          <p:cNvPr id="7" name="Rectangle 6"/>
          <p:cNvSpPr/>
          <p:nvPr/>
        </p:nvSpPr>
        <p:spPr>
          <a:xfrm>
            <a:off x="1842654" y="1344586"/>
            <a:ext cx="2265492" cy="369332"/>
          </a:xfrm>
          <a:prstGeom prst="rect">
            <a:avLst/>
          </a:prstGeom>
        </p:spPr>
        <p:txBody>
          <a:bodyPr wrap="none">
            <a:spAutoFit/>
          </a:bodyPr>
          <a:lstStyle/>
          <a:p>
            <a:r>
              <a:rPr lang="nb-NO" b="1" dirty="0">
                <a:solidFill>
                  <a:schemeClr val="accent5">
                    <a:lumMod val="50000"/>
                  </a:schemeClr>
                </a:solidFill>
              </a:rPr>
              <a:t>Oppsummerte behov </a:t>
            </a:r>
            <a:endParaRPr lang="en-US" dirty="0"/>
          </a:p>
        </p:txBody>
      </p:sp>
    </p:spTree>
    <p:extLst>
      <p:ext uri="{BB962C8B-B14F-4D97-AF65-F5344CB8AC3E}">
        <p14:creationId xmlns:p14="http://schemas.microsoft.com/office/powerpoint/2010/main" val="19583679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
        <p:nvSpPr>
          <p:cNvPr id="29" name="Rectangle 28"/>
          <p:cNvSpPr/>
          <p:nvPr/>
        </p:nvSpPr>
        <p:spPr>
          <a:xfrm>
            <a:off x="4308231" y="4149968"/>
            <a:ext cx="7766322" cy="27080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22837" y="2050304"/>
            <a:ext cx="1923400" cy="480769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647263" y="2050304"/>
            <a:ext cx="3241625" cy="1232617"/>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781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224" y="21765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200" b="1" dirty="0" smtClean="0">
                <a:solidFill>
                  <a:schemeClr val="accent5">
                    <a:lumMod val="50000"/>
                  </a:schemeClr>
                </a:solidFill>
              </a:rPr>
              <a:t>INTRODUKSJON TIL ARBEIDET</a:t>
            </a:r>
            <a:endParaRPr lang="nb-NO" sz="2200" b="1" dirty="0">
              <a:solidFill>
                <a:schemeClr val="accent5">
                  <a:lumMod val="50000"/>
                </a:schemeClr>
              </a:solidFill>
            </a:endParaRPr>
          </a:p>
        </p:txBody>
      </p:sp>
      <p:sp>
        <p:nvSpPr>
          <p:cNvPr id="5" name="Rectangle 4"/>
          <p:cNvSpPr/>
          <p:nvPr/>
        </p:nvSpPr>
        <p:spPr>
          <a:xfrm>
            <a:off x="416525" y="917405"/>
            <a:ext cx="9801266" cy="3679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400" b="1" dirty="0" smtClean="0">
                <a:solidFill>
                  <a:schemeClr val="tx1"/>
                </a:solidFill>
              </a:rPr>
              <a:t>Arbeidet med «Ny bedrift» inngår som en del av SKATE-tiltak 1.1 og 1.2</a:t>
            </a:r>
          </a:p>
          <a:p>
            <a:pPr marL="285750" indent="-285750">
              <a:buFont typeface="Arial" panose="020B0604020202020204" pitchFamily="34" charset="0"/>
              <a:buChar char="•"/>
            </a:pPr>
            <a:r>
              <a:rPr lang="nb-NO" sz="1400" dirty="0" smtClean="0">
                <a:solidFill>
                  <a:schemeClr val="tx1"/>
                </a:solidFill>
              </a:rPr>
              <a:t>ST 1.1: Utrede enhetlig tverrsektoriell tilnærming</a:t>
            </a:r>
          </a:p>
          <a:p>
            <a:pPr marL="285750" indent="-285750">
              <a:buFont typeface="Arial" panose="020B0604020202020204" pitchFamily="34" charset="0"/>
              <a:buChar char="•"/>
            </a:pPr>
            <a:r>
              <a:rPr lang="nb-NO" sz="1400" dirty="0" smtClean="0">
                <a:solidFill>
                  <a:schemeClr val="tx1"/>
                </a:solidFill>
              </a:rPr>
              <a:t>ST 1.2: Konkretisere metoder for enhetlig tverrsektoriell tilnærming</a:t>
            </a:r>
          </a:p>
          <a:p>
            <a:pPr marL="285750" indent="-285750">
              <a:buFont typeface="Arial" panose="020B0604020202020204" pitchFamily="34" charset="0"/>
              <a:buChar char="•"/>
            </a:pPr>
            <a:endParaRPr lang="nb-NO" sz="1400" dirty="0">
              <a:solidFill>
                <a:schemeClr val="tx1"/>
              </a:solidFill>
            </a:endParaRPr>
          </a:p>
          <a:p>
            <a:r>
              <a:rPr lang="nb-NO" sz="1400" b="1" dirty="0" smtClean="0">
                <a:solidFill>
                  <a:schemeClr val="tx1"/>
                </a:solidFill>
              </a:rPr>
              <a:t>Utviklingen av metoder for tverrsektoriell tilnærming skjer med utgangspunkt i brukerreisene </a:t>
            </a:r>
            <a:r>
              <a:rPr lang="nb-NO" sz="1400" b="1" i="1" dirty="0" smtClean="0">
                <a:solidFill>
                  <a:schemeClr val="tx1"/>
                </a:solidFill>
              </a:rPr>
              <a:t>Ny bedrift </a:t>
            </a:r>
            <a:r>
              <a:rPr lang="nb-NO" sz="1400" b="1" dirty="0" smtClean="0">
                <a:solidFill>
                  <a:schemeClr val="tx1"/>
                </a:solidFill>
              </a:rPr>
              <a:t>og </a:t>
            </a:r>
            <a:r>
              <a:rPr lang="nb-NO" sz="1400" b="1" i="1" dirty="0" smtClean="0">
                <a:solidFill>
                  <a:schemeClr val="tx1"/>
                </a:solidFill>
              </a:rPr>
              <a:t>Ny i Norge</a:t>
            </a:r>
          </a:p>
          <a:p>
            <a:pPr marL="285750" indent="-285750">
              <a:buFont typeface="Arial" panose="020B0604020202020204" pitchFamily="34" charset="0"/>
              <a:buChar char="•"/>
            </a:pPr>
            <a:r>
              <a:rPr lang="nb-NO" sz="1400" dirty="0" smtClean="0">
                <a:solidFill>
                  <a:schemeClr val="tx1"/>
                </a:solidFill>
              </a:rPr>
              <a:t>Arbeidet med  brukerreisene innebærer å:</a:t>
            </a:r>
          </a:p>
          <a:p>
            <a:pPr marL="742950" lvl="1" indent="-285750">
              <a:buFont typeface="Arial" panose="020B0604020202020204" pitchFamily="34" charset="0"/>
              <a:buChar char="•"/>
            </a:pPr>
            <a:r>
              <a:rPr lang="nb-NO" sz="1400" dirty="0">
                <a:solidFill>
                  <a:schemeClr val="tx1"/>
                </a:solidFill>
              </a:rPr>
              <a:t>B</a:t>
            </a:r>
            <a:r>
              <a:rPr lang="nb-NO" sz="1400" dirty="0" smtClean="0">
                <a:solidFill>
                  <a:schemeClr val="tx1"/>
                </a:solidFill>
              </a:rPr>
              <a:t>eskrive brukerreisene «AS-IS»</a:t>
            </a:r>
          </a:p>
          <a:p>
            <a:pPr marL="742950" lvl="1" indent="-285750">
              <a:buFont typeface="Arial" panose="020B0604020202020204" pitchFamily="34" charset="0"/>
              <a:buChar char="•"/>
            </a:pPr>
            <a:r>
              <a:rPr lang="nb-NO" sz="1400" dirty="0">
                <a:solidFill>
                  <a:schemeClr val="tx1"/>
                </a:solidFill>
              </a:rPr>
              <a:t>B</a:t>
            </a:r>
            <a:r>
              <a:rPr lang="nb-NO" sz="1400" dirty="0" smtClean="0">
                <a:solidFill>
                  <a:schemeClr val="tx1"/>
                </a:solidFill>
              </a:rPr>
              <a:t>eskrive brukerreisene «TO-BE» i form av målbilder</a:t>
            </a:r>
          </a:p>
          <a:p>
            <a:pPr marL="742950" lvl="1" indent="-285750">
              <a:buFont typeface="Arial" panose="020B0604020202020204" pitchFamily="34" charset="0"/>
              <a:buChar char="•"/>
            </a:pPr>
            <a:r>
              <a:rPr lang="nb-NO" sz="1400" dirty="0">
                <a:solidFill>
                  <a:schemeClr val="tx1"/>
                </a:solidFill>
              </a:rPr>
              <a:t>U</a:t>
            </a:r>
            <a:r>
              <a:rPr lang="nb-NO" sz="1400" dirty="0" smtClean="0">
                <a:solidFill>
                  <a:schemeClr val="tx1"/>
                </a:solidFill>
              </a:rPr>
              <a:t>tarbeide tiltak med tilhørende gevinster på kort, mellomlang og lang sikt</a:t>
            </a:r>
          </a:p>
          <a:p>
            <a:endParaRPr lang="nb-NO" sz="1400" dirty="0">
              <a:solidFill>
                <a:schemeClr val="tx1"/>
              </a:solidFill>
            </a:endParaRPr>
          </a:p>
          <a:p>
            <a:r>
              <a:rPr lang="nb-NO" sz="1400" b="1" dirty="0" smtClean="0">
                <a:solidFill>
                  <a:schemeClr val="tx1"/>
                </a:solidFill>
              </a:rPr>
              <a:t>Brukerreisen «Ny bedrift» ble </a:t>
            </a:r>
            <a:r>
              <a:rPr lang="nb-NO" sz="1400" b="1" dirty="0">
                <a:solidFill>
                  <a:schemeClr val="tx1"/>
                </a:solidFill>
              </a:rPr>
              <a:t>valgt ut fra følgende rasjonale: </a:t>
            </a:r>
          </a:p>
          <a:p>
            <a:pPr marL="285750" lvl="0" indent="-285750">
              <a:buFont typeface="Arial" panose="020B0604020202020204" pitchFamily="34" charset="0"/>
              <a:buChar char="•"/>
            </a:pPr>
            <a:r>
              <a:rPr lang="nb-NO" sz="1400" dirty="0">
                <a:solidFill>
                  <a:schemeClr val="tx1"/>
                </a:solidFill>
              </a:rPr>
              <a:t>Høyt saksvolum og strategisk viktige brukerreiser på tvers av </a:t>
            </a:r>
            <a:r>
              <a:rPr lang="nb-NO" sz="1400" dirty="0" smtClean="0">
                <a:solidFill>
                  <a:schemeClr val="tx1"/>
                </a:solidFill>
              </a:rPr>
              <a:t>virksomhetene</a:t>
            </a:r>
            <a:endParaRPr lang="nb-NO" sz="1400" dirty="0">
              <a:solidFill>
                <a:schemeClr val="tx1"/>
              </a:solidFill>
            </a:endParaRPr>
          </a:p>
          <a:p>
            <a:pPr marL="285750" lvl="0" indent="-285750">
              <a:buFont typeface="Arial" panose="020B0604020202020204" pitchFamily="34" charset="0"/>
              <a:buChar char="•"/>
            </a:pPr>
            <a:r>
              <a:rPr lang="nb-NO" sz="1400" dirty="0">
                <a:solidFill>
                  <a:schemeClr val="tx1"/>
                </a:solidFill>
              </a:rPr>
              <a:t>Benytter fellesløsninger- og komponenter</a:t>
            </a:r>
            <a:r>
              <a:rPr lang="nb-NO" sz="1400" dirty="0" smtClean="0">
                <a:solidFill>
                  <a:schemeClr val="tx1"/>
                </a:solidFill>
              </a:rPr>
              <a:t>.</a:t>
            </a:r>
            <a:endParaRPr lang="nb-NO" sz="1400" dirty="0">
              <a:solidFill>
                <a:schemeClr val="tx1"/>
              </a:solidFill>
            </a:endParaRPr>
          </a:p>
          <a:p>
            <a:pPr marL="285750" lvl="0" indent="-285750">
              <a:buFont typeface="Arial" panose="020B0604020202020204" pitchFamily="34" charset="0"/>
              <a:buChar char="•"/>
            </a:pPr>
            <a:r>
              <a:rPr lang="nb-NO" sz="1400" dirty="0">
                <a:solidFill>
                  <a:schemeClr val="tx1"/>
                </a:solidFill>
              </a:rPr>
              <a:t>Kan medføre store gevinster for samfunnet og virksomhetene, og har potensiale for realisering på både kort sikt og lang sikt</a:t>
            </a:r>
            <a:r>
              <a:rPr lang="nb-NO" sz="1400" dirty="0" smtClean="0">
                <a:solidFill>
                  <a:schemeClr val="tx1"/>
                </a:solidFill>
              </a:rPr>
              <a:t>.</a:t>
            </a:r>
          </a:p>
          <a:p>
            <a:pPr marL="285750" lvl="0" indent="-285750">
              <a:buFont typeface="Arial" panose="020B0604020202020204" pitchFamily="34" charset="0"/>
              <a:buChar char="•"/>
            </a:pPr>
            <a:r>
              <a:rPr lang="nb-NO" sz="1400" dirty="0" smtClean="0">
                <a:solidFill>
                  <a:schemeClr val="tx1"/>
                </a:solidFill>
              </a:rPr>
              <a:t>«Ny restaurant» ble valgt som case for arbeidet, som en nødvendig avgrensning </a:t>
            </a:r>
          </a:p>
        </p:txBody>
      </p:sp>
      <p:sp>
        <p:nvSpPr>
          <p:cNvPr id="7" name="TextBox 6"/>
          <p:cNvSpPr txBox="1"/>
          <p:nvPr/>
        </p:nvSpPr>
        <p:spPr>
          <a:xfrm>
            <a:off x="419449" y="4571999"/>
            <a:ext cx="2793534" cy="307777"/>
          </a:xfrm>
          <a:prstGeom prst="rect">
            <a:avLst/>
          </a:prstGeom>
          <a:noFill/>
        </p:spPr>
        <p:txBody>
          <a:bodyPr wrap="square" rtlCol="0">
            <a:spAutoFit/>
          </a:bodyPr>
          <a:lstStyle/>
          <a:p>
            <a:r>
              <a:rPr lang="nb-NO" sz="1400" b="1" dirty="0" smtClean="0"/>
              <a:t>Deltakende etater</a:t>
            </a:r>
            <a:endParaRPr lang="nb-NO" sz="1400" b="1" dirty="0"/>
          </a:p>
        </p:txBody>
      </p:sp>
      <p:sp>
        <p:nvSpPr>
          <p:cNvPr id="8" name="TextBox 7"/>
          <p:cNvSpPr txBox="1"/>
          <p:nvPr/>
        </p:nvSpPr>
        <p:spPr>
          <a:xfrm>
            <a:off x="419449" y="4879776"/>
            <a:ext cx="2793534" cy="1600438"/>
          </a:xfrm>
          <a:prstGeom prst="rect">
            <a:avLst/>
          </a:prstGeom>
          <a:noFill/>
        </p:spPr>
        <p:txBody>
          <a:bodyPr wrap="square" rtlCol="0">
            <a:spAutoFit/>
          </a:bodyPr>
          <a:lstStyle/>
          <a:p>
            <a:pPr marL="285750" indent="-285750">
              <a:buFont typeface="Arial" panose="020B0604020202020204" pitchFamily="34" charset="0"/>
              <a:buChar char="•"/>
            </a:pPr>
            <a:r>
              <a:rPr lang="nb-NO" sz="1400" dirty="0" smtClean="0"/>
              <a:t>KS (prosjekteier)</a:t>
            </a:r>
          </a:p>
          <a:p>
            <a:pPr marL="285750" indent="-285750">
              <a:buFont typeface="Arial" panose="020B0604020202020204" pitchFamily="34" charset="0"/>
              <a:buChar char="•"/>
            </a:pPr>
            <a:r>
              <a:rPr lang="nb-NO" sz="1400" dirty="0" smtClean="0"/>
              <a:t>Oslo kommune</a:t>
            </a:r>
          </a:p>
          <a:p>
            <a:pPr marL="285750" indent="-285750">
              <a:buFont typeface="Arial" panose="020B0604020202020204" pitchFamily="34" charset="0"/>
              <a:buChar char="•"/>
            </a:pPr>
            <a:r>
              <a:rPr lang="nb-NO" sz="1400" dirty="0" smtClean="0"/>
              <a:t>Skatteetaten</a:t>
            </a:r>
          </a:p>
          <a:p>
            <a:pPr marL="285750" indent="-285750">
              <a:buFont typeface="Arial" panose="020B0604020202020204" pitchFamily="34" charset="0"/>
              <a:buChar char="•"/>
            </a:pPr>
            <a:r>
              <a:rPr lang="nb-NO" sz="1400" dirty="0" smtClean="0"/>
              <a:t>NAV</a:t>
            </a:r>
          </a:p>
          <a:p>
            <a:pPr marL="285750" indent="-285750">
              <a:buFont typeface="Arial" panose="020B0604020202020204" pitchFamily="34" charset="0"/>
              <a:buChar char="•"/>
            </a:pPr>
            <a:r>
              <a:rPr lang="nb-NO" sz="1400" dirty="0" smtClean="0"/>
              <a:t>Difi</a:t>
            </a:r>
          </a:p>
          <a:p>
            <a:pPr marL="285750" indent="-285750">
              <a:buFont typeface="Arial" panose="020B0604020202020204" pitchFamily="34" charset="0"/>
              <a:buChar char="•"/>
            </a:pPr>
            <a:r>
              <a:rPr lang="nb-NO" sz="1400" dirty="0"/>
              <a:t>Brønnøysundregistrene</a:t>
            </a:r>
          </a:p>
          <a:p>
            <a:endParaRPr lang="nb-NO" sz="1400" dirty="0"/>
          </a:p>
        </p:txBody>
      </p:sp>
      <p:sp>
        <p:nvSpPr>
          <p:cNvPr id="9" name="TextBox 8"/>
          <p:cNvSpPr txBox="1"/>
          <p:nvPr/>
        </p:nvSpPr>
        <p:spPr>
          <a:xfrm>
            <a:off x="2887211" y="4879776"/>
            <a:ext cx="2793534" cy="1384995"/>
          </a:xfrm>
          <a:prstGeom prst="rect">
            <a:avLst/>
          </a:prstGeom>
          <a:noFill/>
        </p:spPr>
        <p:txBody>
          <a:bodyPr wrap="square" rtlCol="0">
            <a:spAutoFit/>
          </a:bodyPr>
          <a:lstStyle/>
          <a:p>
            <a:pPr marL="285750" indent="-285750">
              <a:buFont typeface="Arial" panose="020B0604020202020204" pitchFamily="34" charset="0"/>
              <a:buChar char="•"/>
            </a:pPr>
            <a:r>
              <a:rPr lang="nb-NO" sz="1400" dirty="0" smtClean="0"/>
              <a:t>Mattilsynet</a:t>
            </a:r>
          </a:p>
          <a:p>
            <a:pPr marL="285750" indent="-285750">
              <a:buFont typeface="Arial" panose="020B0604020202020204" pitchFamily="34" charset="0"/>
              <a:buChar char="•"/>
            </a:pPr>
            <a:r>
              <a:rPr lang="nb-NO" sz="1400" dirty="0" smtClean="0"/>
              <a:t>Kartverket</a:t>
            </a:r>
          </a:p>
          <a:p>
            <a:pPr marL="285750" indent="-285750">
              <a:buFont typeface="Arial" panose="020B0604020202020204" pitchFamily="34" charset="0"/>
              <a:buChar char="•"/>
            </a:pPr>
            <a:r>
              <a:rPr lang="nb-NO" sz="1400" dirty="0" smtClean="0"/>
              <a:t>Arkivverket</a:t>
            </a:r>
          </a:p>
          <a:p>
            <a:pPr marL="285750" indent="-285750">
              <a:buFont typeface="Arial" panose="020B0604020202020204" pitchFamily="34" charset="0"/>
              <a:buChar char="•"/>
            </a:pPr>
            <a:r>
              <a:rPr lang="nb-NO" sz="1400" dirty="0" smtClean="0"/>
              <a:t>Helsedirektoratet</a:t>
            </a:r>
          </a:p>
          <a:p>
            <a:pPr marL="285750" indent="-285750">
              <a:buFont typeface="Arial" panose="020B0604020202020204" pitchFamily="34" charset="0"/>
              <a:buChar char="•"/>
            </a:pPr>
            <a:r>
              <a:rPr lang="nb-NO" sz="1400" dirty="0" smtClean="0"/>
              <a:t>Politiet</a:t>
            </a:r>
          </a:p>
          <a:p>
            <a:pPr marL="285750" indent="-285750">
              <a:buFont typeface="Arial" panose="020B0604020202020204" pitchFamily="34" charset="0"/>
              <a:buChar char="•"/>
            </a:pPr>
            <a:endParaRPr lang="nb-NO" sz="1400" dirty="0"/>
          </a:p>
        </p:txBody>
      </p:sp>
    </p:spTree>
    <p:extLst>
      <p:ext uri="{BB962C8B-B14F-4D97-AF65-F5344CB8AC3E}">
        <p14:creationId xmlns:p14="http://schemas.microsoft.com/office/powerpoint/2010/main" val="21161478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608" y="1429385"/>
            <a:ext cx="10515600" cy="4351338"/>
          </a:xfrm>
        </p:spPr>
        <p:txBody>
          <a:bodyPr>
            <a:normAutofit/>
          </a:bodyPr>
          <a:lstStyle/>
          <a:p>
            <a:r>
              <a:rPr lang="nb-NO" sz="2000" dirty="0" smtClean="0"/>
              <a:t>Skal være veiledende for design av den nye tjenesten</a:t>
            </a:r>
          </a:p>
          <a:p>
            <a:r>
              <a:rPr lang="nb-NO" sz="2000" dirty="0" smtClean="0"/>
              <a:t>Skal være konkrete, og sette tydelige rammer for tjenesten</a:t>
            </a:r>
          </a:p>
          <a:p>
            <a:r>
              <a:rPr lang="nb-NO" sz="2000" dirty="0" smtClean="0"/>
              <a:t>Bør omfatte: </a:t>
            </a:r>
          </a:p>
          <a:p>
            <a:pPr lvl="1"/>
            <a:r>
              <a:rPr lang="nb-NO" sz="1600" b="1" dirty="0" smtClean="0"/>
              <a:t>Mennesker: </a:t>
            </a:r>
            <a:r>
              <a:rPr lang="nb-NO" sz="1600" dirty="0"/>
              <a:t>K</a:t>
            </a:r>
            <a:r>
              <a:rPr lang="nb-NO" sz="1600" dirty="0" smtClean="0"/>
              <a:t>valiteter den fremtidige tjenesten må ha for å forbedre brukeropplevelse og ansattes arbeidshverdag. </a:t>
            </a:r>
          </a:p>
          <a:p>
            <a:pPr lvl="1"/>
            <a:r>
              <a:rPr lang="nb-NO" sz="1600" b="1" dirty="0" smtClean="0"/>
              <a:t>Organisasjon: </a:t>
            </a:r>
            <a:r>
              <a:rPr lang="nb-NO" sz="1600" dirty="0"/>
              <a:t>H</a:t>
            </a:r>
            <a:r>
              <a:rPr lang="nb-NO" sz="1600" dirty="0" smtClean="0"/>
              <a:t>va som kreves av endring i arbeidsprosesser, roller og ansvar</a:t>
            </a:r>
          </a:p>
          <a:p>
            <a:pPr lvl="1"/>
            <a:r>
              <a:rPr lang="nb-NO" sz="1600" b="1" dirty="0" smtClean="0"/>
              <a:t>Teknologi: </a:t>
            </a:r>
            <a:r>
              <a:rPr lang="nb-NO" sz="1600" dirty="0"/>
              <a:t>H</a:t>
            </a:r>
            <a:r>
              <a:rPr lang="nb-NO" sz="1600" dirty="0" smtClean="0"/>
              <a:t>va som skal til for at teknologien imøtekommer brukernes behov. </a:t>
            </a:r>
          </a:p>
          <a:p>
            <a:r>
              <a:rPr lang="nb-NO" sz="2000" dirty="0" smtClean="0"/>
              <a:t>Skal være et praktisk verktøy som kan brukes senere i tjenesteutviklingen ved konseptualisering, utvikling, testing og evaluering. </a:t>
            </a:r>
          </a:p>
          <a:p>
            <a:endParaRPr lang="nb-NO" sz="2000" dirty="0" smtClean="0"/>
          </a:p>
          <a:p>
            <a:pPr marL="0" indent="0">
              <a:buNone/>
            </a:pPr>
            <a:r>
              <a:rPr lang="nb-NO" sz="1600" i="1" dirty="0" smtClean="0"/>
              <a:t>- Basert på innspill fra DOGA – Norsk Design- og arkitektursenter </a:t>
            </a:r>
            <a:endParaRPr lang="nb-NO" sz="1600" i="1" dirty="0"/>
          </a:p>
        </p:txBody>
      </p:sp>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OM DESIGNPRINSIPPER</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Tree>
    <p:extLst>
      <p:ext uri="{BB962C8B-B14F-4D97-AF65-F5344CB8AC3E}">
        <p14:creationId xmlns:p14="http://schemas.microsoft.com/office/powerpoint/2010/main" val="6740748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nb-NO" sz="2000" dirty="0" smtClean="0"/>
              <a:t>Med </a:t>
            </a:r>
            <a:r>
              <a:rPr lang="nb-NO" sz="2000" b="1" i="1" dirty="0" smtClean="0"/>
              <a:t>bruker</a:t>
            </a:r>
            <a:r>
              <a:rPr lang="nb-NO" sz="2000" dirty="0" smtClean="0"/>
              <a:t> menes innbyggere, saksbehandlere, offentlige, private virksomheter og frivillig sektor.</a:t>
            </a:r>
            <a:endParaRPr lang="nb-NO" sz="2000" dirty="0">
              <a:solidFill>
                <a:schemeClr val="accent1">
                  <a:lumMod val="75000"/>
                </a:schemeClr>
              </a:solidFill>
            </a:endParaRPr>
          </a:p>
          <a:p>
            <a:pPr marL="0" indent="0">
              <a:buNone/>
            </a:pPr>
            <a:r>
              <a:rPr lang="nb-NO" sz="2000" dirty="0" smtClean="0"/>
              <a:t>Med </a:t>
            </a:r>
            <a:r>
              <a:rPr lang="nb-NO" sz="2000" b="1" i="1" dirty="0" smtClean="0"/>
              <a:t>innbygger</a:t>
            </a:r>
            <a:r>
              <a:rPr lang="nb-NO" sz="2000" dirty="0" smtClean="0"/>
              <a:t> menes sluttkonsumenten av tjenesten.</a:t>
            </a:r>
          </a:p>
          <a:p>
            <a:pPr marL="0" indent="0">
              <a:buNone/>
            </a:pPr>
            <a:r>
              <a:rPr lang="nb-NO" sz="2000" dirty="0" smtClean="0"/>
              <a:t>Med </a:t>
            </a:r>
            <a:r>
              <a:rPr lang="nb-NO" sz="2000" b="1" i="1" dirty="0" smtClean="0"/>
              <a:t>brukervennlig</a:t>
            </a:r>
            <a:r>
              <a:rPr lang="nb-NO" sz="2000" b="1" dirty="0" smtClean="0"/>
              <a:t> </a:t>
            </a:r>
            <a:r>
              <a:rPr lang="nb-NO" sz="2000" dirty="0" smtClean="0"/>
              <a:t>menes det at den enkelte bruker skal kunne bruke tjenesten på en måte hun selv oppfatter som god </a:t>
            </a:r>
            <a:br>
              <a:rPr lang="nb-NO" sz="2000" dirty="0" smtClean="0"/>
            </a:br>
            <a:endParaRPr lang="nb-NO" sz="2000" dirty="0" smtClean="0"/>
          </a:p>
        </p:txBody>
      </p:sp>
      <p:sp>
        <p:nvSpPr>
          <p:cNvPr id="6" name="Rectangle 5"/>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BEGREPSAVKLARING</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Tree>
    <p:extLst>
      <p:ext uri="{BB962C8B-B14F-4D97-AF65-F5344CB8AC3E}">
        <p14:creationId xmlns:p14="http://schemas.microsoft.com/office/powerpoint/2010/main" val="2158494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2782350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2233"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Oval 8"/>
          <p:cNvSpPr>
            <a:spLocks noChangeAspect="1"/>
          </p:cNvSpPr>
          <p:nvPr/>
        </p:nvSpPr>
        <p:spPr>
          <a:xfrm>
            <a:off x="854664" y="1463693"/>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p:cNvSpPr/>
          <p:nvPr/>
        </p:nvSpPr>
        <p:spPr>
          <a:xfrm>
            <a:off x="134224" y="569335"/>
            <a:ext cx="9662919" cy="77525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800" b="1" dirty="0" smtClean="0">
                <a:solidFill>
                  <a:schemeClr val="accent5">
                    <a:lumMod val="50000"/>
                  </a:schemeClr>
                </a:solidFill>
              </a:rPr>
              <a:t>DESIGNPRINSIPPER FOR TVERRSEKTORIELL TJENESTEUTVIKLING </a:t>
            </a:r>
            <a:br>
              <a:rPr lang="nb-NO" sz="2800" b="1" dirty="0" smtClean="0">
                <a:solidFill>
                  <a:schemeClr val="accent5">
                    <a:lumMod val="50000"/>
                  </a:schemeClr>
                </a:solidFill>
              </a:rPr>
            </a:br>
            <a:endParaRPr lang="nb-NO" sz="2800" b="1" dirty="0" smtClean="0">
              <a:solidFill>
                <a:schemeClr val="accent5">
                  <a:lumMod val="50000"/>
                </a:schemeClr>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42</a:t>
            </a:fld>
            <a:endParaRPr lang="en-US" dirty="0"/>
          </a:p>
        </p:txBody>
      </p:sp>
      <p:sp>
        <p:nvSpPr>
          <p:cNvPr id="3" name="Rectangle 2"/>
          <p:cNvSpPr/>
          <p:nvPr/>
        </p:nvSpPr>
        <p:spPr>
          <a:xfrm>
            <a:off x="1791796" y="1645404"/>
            <a:ext cx="4276940" cy="369332"/>
          </a:xfrm>
          <a:prstGeom prst="rect">
            <a:avLst/>
          </a:prstGeom>
        </p:spPr>
        <p:txBody>
          <a:bodyPr wrap="none">
            <a:spAutoFit/>
          </a:bodyPr>
          <a:lstStyle/>
          <a:p>
            <a:pPr marL="228600" lvl="2" indent="-228600">
              <a:buAutoNum type="arabicPeriod"/>
            </a:pPr>
            <a:r>
              <a:rPr lang="nb-NO" dirty="0"/>
              <a:t>Innbyggerens behov skal settes i sentrum</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041" y="1614070"/>
            <a:ext cx="324000" cy="432000"/>
          </a:xfrm>
          <a:prstGeom prst="rect">
            <a:avLst/>
          </a:prstGeom>
        </p:spPr>
      </p:pic>
      <p:sp>
        <p:nvSpPr>
          <p:cNvPr id="10" name="Oval 9"/>
          <p:cNvSpPr>
            <a:spLocks noChangeAspect="1"/>
          </p:cNvSpPr>
          <p:nvPr/>
        </p:nvSpPr>
        <p:spPr>
          <a:xfrm>
            <a:off x="854664" y="2297317"/>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p:cNvSpPr>
            <a:spLocks noChangeAspect="1"/>
          </p:cNvSpPr>
          <p:nvPr/>
        </p:nvSpPr>
        <p:spPr>
          <a:xfrm>
            <a:off x="854664" y="3130941"/>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p:cNvSpPr>
            <a:spLocks noChangeAspect="1"/>
          </p:cNvSpPr>
          <p:nvPr/>
        </p:nvSpPr>
        <p:spPr>
          <a:xfrm>
            <a:off x="854664" y="3964565"/>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p:cNvSpPr>
            <a:spLocks noChangeAspect="1"/>
          </p:cNvSpPr>
          <p:nvPr/>
        </p:nvSpPr>
        <p:spPr>
          <a:xfrm>
            <a:off x="854664" y="4798189"/>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p:cNvSpPr>
            <a:spLocks noChangeAspect="1"/>
          </p:cNvSpPr>
          <p:nvPr/>
        </p:nvSpPr>
        <p:spPr>
          <a:xfrm>
            <a:off x="854664" y="5583594"/>
            <a:ext cx="732755" cy="732755"/>
          </a:xfrm>
          <a:prstGeom prst="ellipse">
            <a:avLst/>
          </a:prstGeom>
          <a:solidFill>
            <a:schemeClr val="accent1">
              <a:lumMod val="20000"/>
              <a:lumOff val="8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1791796" y="2479028"/>
            <a:ext cx="7884160" cy="369332"/>
          </a:xfrm>
          <a:prstGeom prst="rect">
            <a:avLst/>
          </a:prstGeom>
        </p:spPr>
        <p:txBody>
          <a:bodyPr wrap="square">
            <a:spAutoFit/>
          </a:bodyPr>
          <a:lstStyle/>
          <a:p>
            <a:pPr marL="0" lvl="2"/>
            <a:r>
              <a:rPr lang="nb-NO" dirty="0" smtClean="0"/>
              <a:t>2. Innbyggeren </a:t>
            </a:r>
            <a:r>
              <a:rPr lang="nb-NO" dirty="0"/>
              <a:t>skal oppleve tjenesten som helhetlig og fullstendig</a:t>
            </a:r>
          </a:p>
        </p:txBody>
      </p:sp>
      <p:pic>
        <p:nvPicPr>
          <p:cNvPr id="15" name="Picture 14"/>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23856" y="2464844"/>
            <a:ext cx="394369" cy="394369"/>
          </a:xfrm>
          <a:prstGeom prst="rect">
            <a:avLst/>
          </a:prstGeom>
        </p:spPr>
      </p:pic>
      <p:sp>
        <p:nvSpPr>
          <p:cNvPr id="5" name="Rectangle 4"/>
          <p:cNvSpPr/>
          <p:nvPr/>
        </p:nvSpPr>
        <p:spPr>
          <a:xfrm>
            <a:off x="1791796" y="3312652"/>
            <a:ext cx="4998291" cy="369332"/>
          </a:xfrm>
          <a:prstGeom prst="rect">
            <a:avLst/>
          </a:prstGeom>
        </p:spPr>
        <p:txBody>
          <a:bodyPr wrap="none">
            <a:spAutoFit/>
          </a:bodyPr>
          <a:lstStyle/>
          <a:p>
            <a:pPr marL="0" lvl="2"/>
            <a:r>
              <a:rPr lang="nb-NO" dirty="0" smtClean="0"/>
              <a:t>3. Innbyggeren </a:t>
            </a:r>
            <a:r>
              <a:rPr lang="nb-NO" dirty="0"/>
              <a:t>skal oppleve tjenesten som proaktiv</a:t>
            </a: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196" y="4018098"/>
            <a:ext cx="625687" cy="625687"/>
          </a:xfrm>
          <a:prstGeom prst="rect">
            <a:avLst/>
          </a:prstGeom>
        </p:spPr>
      </p:pic>
      <p:sp>
        <p:nvSpPr>
          <p:cNvPr id="16" name="Rectangle 15"/>
          <p:cNvSpPr/>
          <p:nvPr/>
        </p:nvSpPr>
        <p:spPr>
          <a:xfrm>
            <a:off x="1791796" y="4146276"/>
            <a:ext cx="8540924" cy="369332"/>
          </a:xfrm>
          <a:prstGeom prst="rect">
            <a:avLst/>
          </a:prstGeom>
        </p:spPr>
        <p:txBody>
          <a:bodyPr wrap="square">
            <a:spAutoFit/>
          </a:bodyPr>
          <a:lstStyle/>
          <a:p>
            <a:pPr marL="0" lvl="2"/>
            <a:r>
              <a:rPr lang="nb-NO" dirty="0" smtClean="0"/>
              <a:t>4. Innbyggeren </a:t>
            </a:r>
            <a:r>
              <a:rPr lang="nb-NO" dirty="0"/>
              <a:t>skal oppleve en sikker og åpen tjeneste med god informasjonsflyt</a:t>
            </a:r>
          </a:p>
        </p:txBody>
      </p:sp>
      <p:sp>
        <p:nvSpPr>
          <p:cNvPr id="21" name="Rectangle 20"/>
          <p:cNvSpPr/>
          <p:nvPr/>
        </p:nvSpPr>
        <p:spPr>
          <a:xfrm>
            <a:off x="1791796" y="4979900"/>
            <a:ext cx="6130974" cy="369332"/>
          </a:xfrm>
          <a:prstGeom prst="rect">
            <a:avLst/>
          </a:prstGeom>
        </p:spPr>
        <p:txBody>
          <a:bodyPr wrap="none">
            <a:spAutoFit/>
          </a:bodyPr>
          <a:lstStyle/>
          <a:p>
            <a:pPr marL="0" lvl="2"/>
            <a:r>
              <a:rPr lang="nb-NO" dirty="0" smtClean="0"/>
              <a:t>5. Innbyggeren </a:t>
            </a:r>
            <a:r>
              <a:rPr lang="nb-NO" dirty="0"/>
              <a:t>skal kunne forstå sine rettigheter, plikter og krav</a:t>
            </a:r>
          </a:p>
        </p:txBody>
      </p:sp>
      <p:sp>
        <p:nvSpPr>
          <p:cNvPr id="22" name="Rectangle 21"/>
          <p:cNvSpPr/>
          <p:nvPr/>
        </p:nvSpPr>
        <p:spPr>
          <a:xfrm>
            <a:off x="1791796" y="5765305"/>
            <a:ext cx="5162119" cy="369332"/>
          </a:xfrm>
          <a:prstGeom prst="rect">
            <a:avLst/>
          </a:prstGeom>
        </p:spPr>
        <p:txBody>
          <a:bodyPr wrap="none">
            <a:spAutoFit/>
          </a:bodyPr>
          <a:lstStyle/>
          <a:p>
            <a:pPr marL="0" lvl="2"/>
            <a:r>
              <a:rPr lang="nb-NO" dirty="0" smtClean="0"/>
              <a:t>6. Innbyggeren </a:t>
            </a:r>
            <a:r>
              <a:rPr lang="nb-NO" dirty="0"/>
              <a:t>skal raskt få løst og avklart sine behov</a:t>
            </a:r>
          </a:p>
        </p:txBody>
      </p:sp>
      <p:pic>
        <p:nvPicPr>
          <p:cNvPr id="24" name="Picture 2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05645" y="3312652"/>
            <a:ext cx="430787" cy="430787"/>
          </a:xfrm>
          <a:prstGeom prst="rect">
            <a:avLst/>
          </a:prstGeom>
        </p:spPr>
      </p:pic>
      <p:pic>
        <p:nvPicPr>
          <p:cNvPr id="26" name="Picture 25"/>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1012386" y="5765305"/>
            <a:ext cx="412576" cy="402262"/>
          </a:xfrm>
          <a:prstGeom prst="rect">
            <a:avLst/>
          </a:prstGeom>
        </p:spPr>
      </p:pic>
      <p:pic>
        <p:nvPicPr>
          <p:cNvPr id="118791" name="Picture 7" descr="Bilderesultat for paragraf"/>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0" b="100000" l="33761" r="62821"/>
                    </a14:imgEffect>
                  </a14:imgLayer>
                </a14:imgProps>
              </a:ext>
              <a:ext uri="{28A0092B-C50C-407E-A947-70E740481C1C}">
                <a14:useLocalDpi xmlns:a14="http://schemas.microsoft.com/office/drawing/2010/main" val="0"/>
              </a:ext>
            </a:extLst>
          </a:blip>
          <a:srcRect l="34183" t="1006" r="37602" b="890"/>
          <a:stretch/>
        </p:blipFill>
        <p:spPr bwMode="auto">
          <a:xfrm>
            <a:off x="1081221" y="4931305"/>
            <a:ext cx="274905" cy="46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570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noChangeAspect="1"/>
          </p:cNvGraphicFramePr>
          <p:nvPr>
            <p:custDataLst>
              <p:tags r:id="rId2"/>
            </p:custDataLst>
            <p:extLst>
              <p:ext uri="{D42A27DB-BD31-4B8C-83A1-F6EECF244321}">
                <p14:modId xmlns:p14="http://schemas.microsoft.com/office/powerpoint/2010/main" val="2510474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9171"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0" name="Rectangle 29"/>
          <p:cNvSpPr/>
          <p:nvPr/>
        </p:nvSpPr>
        <p:spPr>
          <a:xfrm>
            <a:off x="-10159" y="5557629"/>
            <a:ext cx="12202159" cy="5782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3580785"/>
            <a:ext cx="12202159" cy="57820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0" y="850037"/>
            <a:ext cx="12202159" cy="17543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2240" y="1611061"/>
            <a:ext cx="3780000" cy="23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r>
              <a:rPr lang="nb-NO" sz="900" b="1" dirty="0" smtClean="0">
                <a:solidFill>
                  <a:schemeClr val="tx1"/>
                </a:solidFill>
              </a:rPr>
              <a:t>1. Innbyggerens behov skal settes i sentrum</a:t>
            </a:r>
          </a:p>
        </p:txBody>
      </p:sp>
      <p:sp>
        <p:nvSpPr>
          <p:cNvPr id="7" name="Rectangle 6"/>
          <p:cNvSpPr/>
          <p:nvPr/>
        </p:nvSpPr>
        <p:spPr>
          <a:xfrm>
            <a:off x="4317192" y="1537678"/>
            <a:ext cx="3780000" cy="379045"/>
          </a:xfrm>
          <a:prstGeom prst="rect">
            <a:avLst/>
          </a:prstGeom>
        </p:spPr>
        <p:txBody>
          <a:bodyPr wrap="square">
            <a:spAutoFit/>
          </a:bodyPr>
          <a:lstStyle/>
          <a:p>
            <a:r>
              <a:rPr lang="nb-NO" sz="900" dirty="0"/>
              <a:t>Brukerne og deres behov skal være det sentrale utgangspunktet ved utvikling av offentlige tjenester</a:t>
            </a:r>
            <a:endParaRPr lang="en-US" sz="900" dirty="0"/>
          </a:p>
        </p:txBody>
      </p:sp>
      <p:sp>
        <p:nvSpPr>
          <p:cNvPr id="8" name="Rectangle 7"/>
          <p:cNvSpPr/>
          <p:nvPr/>
        </p:nvSpPr>
        <p:spPr>
          <a:xfrm>
            <a:off x="8317352" y="850037"/>
            <a:ext cx="3780000" cy="1754326"/>
          </a:xfrm>
          <a:prstGeom prst="rect">
            <a:avLst/>
          </a:prstGeom>
        </p:spPr>
        <p:txBody>
          <a:bodyPr wrap="square">
            <a:spAutoFit/>
          </a:bodyPr>
          <a:lstStyle/>
          <a:p>
            <a:pPr marL="0" lvl="2"/>
            <a:r>
              <a:rPr lang="nb-NO" sz="900" dirty="0"/>
              <a:t>1.2 Innhold er enkelt å identifisere</a:t>
            </a:r>
          </a:p>
          <a:p>
            <a:pPr marL="0" lvl="2"/>
            <a:r>
              <a:rPr lang="nb-NO" sz="900" dirty="0"/>
              <a:t>2.1 Identitet, formål og oppgaver kommer klart fram</a:t>
            </a:r>
          </a:p>
          <a:p>
            <a:pPr marL="0" lvl="2"/>
            <a:r>
              <a:rPr lang="nb-NO" sz="900" dirty="0"/>
              <a:t>2.5 Brukerne har mulighet til å gi tilbakemelding</a:t>
            </a:r>
          </a:p>
          <a:p>
            <a:pPr marL="0" lvl="2"/>
            <a:r>
              <a:rPr lang="nb-NO" sz="900" dirty="0"/>
              <a:t>4.2 Nettsted og tjeneste er optimalisert for god ytelse </a:t>
            </a:r>
            <a:r>
              <a:rPr lang="nb-NO" sz="900" dirty="0" smtClean="0"/>
              <a:t>og </a:t>
            </a:r>
            <a:r>
              <a:rPr lang="nb-NO" sz="900" dirty="0"/>
              <a:t>nedlasting</a:t>
            </a:r>
          </a:p>
          <a:p>
            <a:pPr marL="0" lvl="2"/>
            <a:r>
              <a:rPr lang="nb-NO" sz="900" dirty="0"/>
              <a:t>4.3 Nettsted og tjeneste er tilpasset mobile enheter</a:t>
            </a:r>
          </a:p>
          <a:p>
            <a:pPr marL="0" lvl="2"/>
            <a:r>
              <a:rPr lang="nb-NO" sz="900" dirty="0"/>
              <a:t>4.4 Funksjonaliteten virker og innholdet er oppdatert</a:t>
            </a:r>
          </a:p>
          <a:p>
            <a:pPr marL="0" lvl="2"/>
            <a:r>
              <a:rPr lang="nb-NO" sz="900" dirty="0"/>
              <a:t>6.1 Brukerne får hjelp til å unngå og rette opp feil</a:t>
            </a:r>
          </a:p>
          <a:p>
            <a:pPr marL="0" lvl="2"/>
            <a:r>
              <a:rPr lang="nb-NO" sz="900" dirty="0"/>
              <a:t>6.2 Brukerstøtte er lett tilgjengelig</a:t>
            </a:r>
          </a:p>
          <a:p>
            <a:pPr marL="0" lvl="2"/>
            <a:r>
              <a:rPr lang="nb-NO" sz="900" dirty="0"/>
              <a:t>5.4 Det viktigste er fremhevet</a:t>
            </a:r>
          </a:p>
          <a:p>
            <a:pPr marL="0" lvl="2"/>
            <a:r>
              <a:rPr lang="nb-NO" sz="900" dirty="0"/>
              <a:t>5.6 Innholdet presenteres på flere språk og målformer</a:t>
            </a:r>
          </a:p>
          <a:p>
            <a:pPr marL="0" lvl="2"/>
            <a:r>
              <a:rPr lang="nb-NO" sz="900" dirty="0"/>
              <a:t>5.11 All funksjonalitet kan betjenes med tastatur</a:t>
            </a:r>
          </a:p>
          <a:p>
            <a:pPr marL="0" lvl="2"/>
            <a:r>
              <a:rPr lang="nb-NO" sz="900" dirty="0"/>
              <a:t>5.12 Nettsted og tjeneste har god kontrast</a:t>
            </a:r>
          </a:p>
        </p:txBody>
      </p:sp>
      <p:sp>
        <p:nvSpPr>
          <p:cNvPr id="10" name="Rectangle 9"/>
          <p:cNvSpPr/>
          <p:nvPr/>
        </p:nvSpPr>
        <p:spPr>
          <a:xfrm>
            <a:off x="8317352" y="2657455"/>
            <a:ext cx="3780000" cy="923330"/>
          </a:xfrm>
          <a:prstGeom prst="rect">
            <a:avLst/>
          </a:prstGeom>
        </p:spPr>
        <p:txBody>
          <a:bodyPr wrap="square">
            <a:spAutoFit/>
          </a:bodyPr>
          <a:lstStyle/>
          <a:p>
            <a:pPr marL="0" lvl="2"/>
            <a:r>
              <a:rPr lang="nb-NO" sz="900" dirty="0"/>
              <a:t>5.3 Tjenestens enkeltelementer er konvensjonelt utformet</a:t>
            </a:r>
          </a:p>
          <a:p>
            <a:pPr marL="0" lvl="2"/>
            <a:r>
              <a:rPr lang="nb-NO" sz="900" dirty="0"/>
              <a:t>5.10 All funksjonalitet er enkel å oppdage og å bruke</a:t>
            </a:r>
          </a:p>
          <a:p>
            <a:pPr marL="0" lvl="2"/>
            <a:r>
              <a:rPr lang="nb-NO" sz="900" dirty="0"/>
              <a:t>5.1 Det er enkelt å orientere seg</a:t>
            </a:r>
          </a:p>
          <a:p>
            <a:pPr marL="0" lvl="2"/>
            <a:r>
              <a:rPr lang="nb-NO" sz="900" dirty="0"/>
              <a:t>3.1 Hensynet til personvern er ivaretatt</a:t>
            </a:r>
          </a:p>
          <a:p>
            <a:pPr marL="0" lvl="2"/>
            <a:r>
              <a:rPr lang="nb-NO" sz="900" dirty="0"/>
              <a:t>5.2 Nettsted og tjeneste er logisk og ryddig</a:t>
            </a:r>
          </a:p>
          <a:p>
            <a:pPr marL="0" lvl="2"/>
            <a:r>
              <a:rPr lang="nb-NO" sz="900" dirty="0"/>
              <a:t>4.5 Alt innhold er korrekt kodet</a:t>
            </a:r>
          </a:p>
        </p:txBody>
      </p:sp>
      <p:sp>
        <p:nvSpPr>
          <p:cNvPr id="11" name="Rectangle 10"/>
          <p:cNvSpPr/>
          <p:nvPr/>
        </p:nvSpPr>
        <p:spPr>
          <a:xfrm>
            <a:off x="4299796" y="2934454"/>
            <a:ext cx="3780000" cy="369332"/>
          </a:xfrm>
          <a:prstGeom prst="rect">
            <a:avLst/>
          </a:prstGeom>
        </p:spPr>
        <p:txBody>
          <a:bodyPr wrap="square">
            <a:spAutoFit/>
          </a:bodyPr>
          <a:lstStyle/>
          <a:p>
            <a:r>
              <a:rPr lang="nb-NO" sz="900" dirty="0"/>
              <a:t>Tjenester skal oppleves som sammenhengende og helhetlige, uavhengig av hvem som tilbyr dem</a:t>
            </a:r>
          </a:p>
        </p:txBody>
      </p:sp>
      <p:sp>
        <p:nvSpPr>
          <p:cNvPr id="12" name="Rectangle 11"/>
          <p:cNvSpPr/>
          <p:nvPr/>
        </p:nvSpPr>
        <p:spPr>
          <a:xfrm>
            <a:off x="282240" y="3003704"/>
            <a:ext cx="3406702" cy="230832"/>
          </a:xfrm>
          <a:prstGeom prst="rect">
            <a:avLst/>
          </a:prstGeom>
        </p:spPr>
        <p:txBody>
          <a:bodyPr wrap="none">
            <a:spAutoFit/>
          </a:bodyPr>
          <a:lstStyle/>
          <a:p>
            <a:pPr marL="0" lvl="2"/>
            <a:r>
              <a:rPr lang="nb-NO" sz="900" b="1" dirty="0"/>
              <a:t>2. Innbyggerens skal oppleve tjenesten som helhetlig og fullstendig</a:t>
            </a:r>
          </a:p>
        </p:txBody>
      </p:sp>
      <p:sp>
        <p:nvSpPr>
          <p:cNvPr id="14" name="Rectangle 13"/>
          <p:cNvSpPr/>
          <p:nvPr/>
        </p:nvSpPr>
        <p:spPr>
          <a:xfrm>
            <a:off x="8317352" y="3670703"/>
            <a:ext cx="3780000" cy="646331"/>
          </a:xfrm>
          <a:prstGeom prst="rect">
            <a:avLst/>
          </a:prstGeom>
        </p:spPr>
        <p:txBody>
          <a:bodyPr wrap="square">
            <a:spAutoFit/>
          </a:bodyPr>
          <a:lstStyle/>
          <a:p>
            <a:pPr marL="0" lvl="2"/>
            <a:r>
              <a:rPr lang="nb-NO" sz="900" dirty="0"/>
              <a:t>1.1 Nettsted og tjenester er enkle å finne gjennom søk</a:t>
            </a:r>
          </a:p>
          <a:p>
            <a:pPr marL="0" lvl="2"/>
            <a:r>
              <a:rPr lang="nb-NO" sz="900" dirty="0"/>
              <a:t>4.6 Brukerne av tjenesten får varsel om </a:t>
            </a:r>
            <a:r>
              <a:rPr lang="nb-NO" sz="900" dirty="0" smtClean="0"/>
              <a:t>tidsbegrensninger</a:t>
            </a:r>
          </a:p>
          <a:p>
            <a:pPr marL="0" lvl="2"/>
            <a:r>
              <a:rPr lang="nb-NO" sz="900" dirty="0"/>
              <a:t>5.8 Tjenesten har </a:t>
            </a:r>
            <a:r>
              <a:rPr lang="nb-NO" sz="900" dirty="0" err="1"/>
              <a:t>forhåndsutfylte</a:t>
            </a:r>
            <a:r>
              <a:rPr lang="nb-NO" sz="900" dirty="0"/>
              <a:t> felter</a:t>
            </a:r>
          </a:p>
          <a:p>
            <a:pPr marL="0" lvl="2"/>
            <a:endParaRPr lang="nb-NO" sz="900" dirty="0"/>
          </a:p>
        </p:txBody>
      </p:sp>
      <p:sp>
        <p:nvSpPr>
          <p:cNvPr id="15" name="Rectangle 14"/>
          <p:cNvSpPr/>
          <p:nvPr/>
        </p:nvSpPr>
        <p:spPr>
          <a:xfrm>
            <a:off x="4299796" y="3739953"/>
            <a:ext cx="3780000" cy="230832"/>
          </a:xfrm>
          <a:prstGeom prst="rect">
            <a:avLst/>
          </a:prstGeom>
        </p:spPr>
        <p:txBody>
          <a:bodyPr wrap="none">
            <a:spAutoFit/>
          </a:bodyPr>
          <a:lstStyle/>
          <a:p>
            <a:r>
              <a:rPr lang="nb-NO" sz="900" dirty="0"/>
              <a:t>Du trenger ikke søke om noe du har rett til</a:t>
            </a:r>
          </a:p>
        </p:txBody>
      </p:sp>
      <p:sp>
        <p:nvSpPr>
          <p:cNvPr id="16" name="Rectangle 15"/>
          <p:cNvSpPr/>
          <p:nvPr/>
        </p:nvSpPr>
        <p:spPr>
          <a:xfrm>
            <a:off x="282240" y="3739953"/>
            <a:ext cx="2710999" cy="230832"/>
          </a:xfrm>
          <a:prstGeom prst="rect">
            <a:avLst/>
          </a:prstGeom>
        </p:spPr>
        <p:txBody>
          <a:bodyPr wrap="none">
            <a:spAutoFit/>
          </a:bodyPr>
          <a:lstStyle/>
          <a:p>
            <a:pPr marL="0" lvl="2"/>
            <a:r>
              <a:rPr lang="nb-NO" sz="900" b="1" dirty="0"/>
              <a:t>3. Innbyggerens skal oppleve tjenesten som proaktiv</a:t>
            </a:r>
          </a:p>
        </p:txBody>
      </p:sp>
      <p:sp>
        <p:nvSpPr>
          <p:cNvPr id="18" name="Rectangle 17"/>
          <p:cNvSpPr/>
          <p:nvPr/>
        </p:nvSpPr>
        <p:spPr>
          <a:xfrm>
            <a:off x="8317352" y="4091283"/>
            <a:ext cx="3780000" cy="1338828"/>
          </a:xfrm>
          <a:prstGeom prst="rect">
            <a:avLst/>
          </a:prstGeom>
        </p:spPr>
        <p:txBody>
          <a:bodyPr wrap="square">
            <a:spAutoFit/>
          </a:bodyPr>
          <a:lstStyle/>
          <a:p>
            <a:pPr marL="0" lvl="2"/>
            <a:endParaRPr lang="nb-NO" sz="900" dirty="0"/>
          </a:p>
          <a:p>
            <a:pPr marL="0" lvl="2"/>
            <a:r>
              <a:rPr lang="nb-NO" sz="900" dirty="0"/>
              <a:t>2.3 Brukerne av tjenesten finner informasjon om saksgang og krav til dokumentasjon</a:t>
            </a:r>
          </a:p>
          <a:p>
            <a:pPr marL="0" lvl="2"/>
            <a:r>
              <a:rPr lang="nb-NO" sz="900" dirty="0"/>
              <a:t>2.4 Brukerne av tjenesten får bekreftelse på innsending av opplysninger</a:t>
            </a:r>
          </a:p>
          <a:p>
            <a:pPr marL="0" lvl="2"/>
            <a:r>
              <a:rPr lang="nb-NO" sz="900" dirty="0"/>
              <a:t>2.6 Nettstedet legger til rette for innsyn i postjournal</a:t>
            </a:r>
          </a:p>
          <a:p>
            <a:pPr marL="0" lvl="2"/>
            <a:r>
              <a:rPr lang="nb-NO" sz="900" dirty="0"/>
              <a:t>2.7 Nettstedet legger til rette for innsyn i saker og møter</a:t>
            </a:r>
          </a:p>
          <a:p>
            <a:pPr marL="0" lvl="2"/>
            <a:r>
              <a:rPr lang="nb-NO" sz="900" dirty="0"/>
              <a:t>2.8 Nettstedet legger til rette for elektroniske høringer</a:t>
            </a:r>
          </a:p>
          <a:p>
            <a:pPr marL="0" lvl="2"/>
            <a:r>
              <a:rPr lang="nb-NO" sz="900" dirty="0" smtClean="0"/>
              <a:t>5.9 </a:t>
            </a:r>
            <a:r>
              <a:rPr lang="nb-NO" sz="900" dirty="0"/>
              <a:t>Brukeren mister ikke registrerte opplysninger</a:t>
            </a:r>
          </a:p>
          <a:p>
            <a:pPr marL="0" lvl="2"/>
            <a:r>
              <a:rPr lang="nb-NO" sz="900" dirty="0"/>
              <a:t>3.2 Tjenester med sensitiv informasjon er kryptert</a:t>
            </a:r>
          </a:p>
        </p:txBody>
      </p:sp>
      <p:sp>
        <p:nvSpPr>
          <p:cNvPr id="19" name="Rectangle 18"/>
          <p:cNvSpPr/>
          <p:nvPr/>
        </p:nvSpPr>
        <p:spPr>
          <a:xfrm>
            <a:off x="4299796" y="4506782"/>
            <a:ext cx="3780000" cy="507831"/>
          </a:xfrm>
          <a:prstGeom prst="rect">
            <a:avLst/>
          </a:prstGeom>
        </p:spPr>
        <p:txBody>
          <a:bodyPr wrap="square">
            <a:spAutoFit/>
          </a:bodyPr>
          <a:lstStyle/>
          <a:p>
            <a:r>
              <a:rPr lang="nb-NO" sz="900" dirty="0"/>
              <a:t>Du kan enkelt få vite hva offentlig sektor vet om deg og hvem som har sett denne informasjonen</a:t>
            </a:r>
          </a:p>
          <a:p>
            <a:r>
              <a:rPr lang="nb-NO" sz="900" dirty="0"/>
              <a:t>Offentlige sektor spør deg ikke på nytt om noe den vet</a:t>
            </a:r>
          </a:p>
        </p:txBody>
      </p:sp>
      <p:sp>
        <p:nvSpPr>
          <p:cNvPr id="20" name="Rectangle 19"/>
          <p:cNvSpPr/>
          <p:nvPr/>
        </p:nvSpPr>
        <p:spPr>
          <a:xfrm>
            <a:off x="282240" y="4645281"/>
            <a:ext cx="4073551" cy="230832"/>
          </a:xfrm>
          <a:prstGeom prst="rect">
            <a:avLst/>
          </a:prstGeom>
        </p:spPr>
        <p:txBody>
          <a:bodyPr wrap="none">
            <a:spAutoFit/>
          </a:bodyPr>
          <a:lstStyle/>
          <a:p>
            <a:pPr marL="0" lvl="2"/>
            <a:r>
              <a:rPr lang="nb-NO" sz="900" b="1" dirty="0"/>
              <a:t>4. Innbyggeren skal oppleve en sikker og åpen tjeneste med god informasjonsflyt</a:t>
            </a:r>
          </a:p>
        </p:txBody>
      </p:sp>
      <p:sp>
        <p:nvSpPr>
          <p:cNvPr id="21" name="Rectangle 20"/>
          <p:cNvSpPr/>
          <p:nvPr/>
        </p:nvSpPr>
        <p:spPr>
          <a:xfrm>
            <a:off x="8317352" y="5592815"/>
            <a:ext cx="3780000" cy="507831"/>
          </a:xfrm>
          <a:prstGeom prst="rect">
            <a:avLst/>
          </a:prstGeom>
        </p:spPr>
        <p:txBody>
          <a:bodyPr wrap="square">
            <a:spAutoFit/>
          </a:bodyPr>
          <a:lstStyle/>
          <a:p>
            <a:pPr marL="0" lvl="2"/>
            <a:r>
              <a:rPr lang="nb-NO" sz="900" dirty="0"/>
              <a:t>2.2 Tilpasset plikt- og rettighetsinformasjon er tilgjengelig for brukerne av tjenesten</a:t>
            </a:r>
          </a:p>
          <a:p>
            <a:pPr marL="0" lvl="2"/>
            <a:r>
              <a:rPr lang="nb-NO" sz="900" dirty="0"/>
              <a:t>5.5 Innholdet er uttrykt i et godt språk</a:t>
            </a:r>
          </a:p>
        </p:txBody>
      </p:sp>
      <p:sp>
        <p:nvSpPr>
          <p:cNvPr id="22" name="Rectangle 21"/>
          <p:cNvSpPr/>
          <p:nvPr/>
        </p:nvSpPr>
        <p:spPr>
          <a:xfrm>
            <a:off x="4299796" y="5662064"/>
            <a:ext cx="3780000" cy="369332"/>
          </a:xfrm>
          <a:prstGeom prst="rect">
            <a:avLst/>
          </a:prstGeom>
        </p:spPr>
        <p:txBody>
          <a:bodyPr wrap="square">
            <a:spAutoFit/>
          </a:bodyPr>
          <a:lstStyle/>
          <a:p>
            <a:r>
              <a:rPr lang="nb-NO" sz="900" dirty="0"/>
              <a:t>Det er avgjørende at atbeid med klart språk blir en del av utviklingen av de digitale løsningene</a:t>
            </a:r>
          </a:p>
        </p:txBody>
      </p:sp>
      <p:sp>
        <p:nvSpPr>
          <p:cNvPr id="23" name="Rectangle 22"/>
          <p:cNvSpPr/>
          <p:nvPr/>
        </p:nvSpPr>
        <p:spPr>
          <a:xfrm>
            <a:off x="282240" y="5731314"/>
            <a:ext cx="3272050" cy="230832"/>
          </a:xfrm>
          <a:prstGeom prst="rect">
            <a:avLst/>
          </a:prstGeom>
        </p:spPr>
        <p:txBody>
          <a:bodyPr wrap="none">
            <a:spAutoFit/>
          </a:bodyPr>
          <a:lstStyle/>
          <a:p>
            <a:pPr marL="0" lvl="2"/>
            <a:r>
              <a:rPr lang="nb-NO" sz="900" b="1" dirty="0"/>
              <a:t>5. Innbyggeren skal kunne forstå sine rettigheter, plikter og krav</a:t>
            </a:r>
            <a:endParaRPr lang="en-US" b="1" dirty="0"/>
          </a:p>
        </p:txBody>
      </p:sp>
      <p:sp>
        <p:nvSpPr>
          <p:cNvPr id="24" name="Rectangle 23"/>
          <p:cNvSpPr/>
          <p:nvPr/>
        </p:nvSpPr>
        <p:spPr>
          <a:xfrm>
            <a:off x="8317352" y="6276330"/>
            <a:ext cx="3780000" cy="507831"/>
          </a:xfrm>
          <a:prstGeom prst="rect">
            <a:avLst/>
          </a:prstGeom>
        </p:spPr>
        <p:txBody>
          <a:bodyPr wrap="square">
            <a:spAutoFit/>
          </a:bodyPr>
          <a:lstStyle/>
          <a:p>
            <a:pPr marL="0" lvl="2"/>
            <a:r>
              <a:rPr lang="nb-NO" sz="900" dirty="0"/>
              <a:t>4.7 Nettstedeier har gjort åpne data tilgjengelig</a:t>
            </a:r>
          </a:p>
          <a:p>
            <a:pPr marL="0" lvl="2"/>
            <a:r>
              <a:rPr lang="nb-NO" sz="900" dirty="0"/>
              <a:t>5.7 Teknologien brukes for å forenkle oppgaveløsingen</a:t>
            </a:r>
          </a:p>
          <a:p>
            <a:pPr marL="0" lvl="2"/>
            <a:r>
              <a:rPr lang="nb-NO" sz="900" dirty="0"/>
              <a:t>4.1 Nettsted og tjeneste er tilgjengelig over både IPv4 og IPv6</a:t>
            </a:r>
          </a:p>
        </p:txBody>
      </p:sp>
      <p:sp>
        <p:nvSpPr>
          <p:cNvPr id="25" name="Rectangle 24"/>
          <p:cNvSpPr/>
          <p:nvPr/>
        </p:nvSpPr>
        <p:spPr>
          <a:xfrm>
            <a:off x="4299796" y="6276330"/>
            <a:ext cx="3780000" cy="507831"/>
          </a:xfrm>
          <a:prstGeom prst="rect">
            <a:avLst/>
          </a:prstGeom>
        </p:spPr>
        <p:txBody>
          <a:bodyPr wrap="square">
            <a:spAutoFit/>
          </a:bodyPr>
          <a:lstStyle/>
          <a:p>
            <a:r>
              <a:rPr lang="nb-NO" sz="900" dirty="0"/>
              <a:t>Du får umiddelbart svar hvis det ikke er behov for bruk av skjønn</a:t>
            </a:r>
          </a:p>
          <a:p>
            <a:r>
              <a:rPr lang="nb-NO" sz="900" dirty="0"/>
              <a:t>Hvis offentlig sektor trenger informasjon fra deg, skal du kunne gi den digitalt</a:t>
            </a:r>
          </a:p>
          <a:p>
            <a:r>
              <a:rPr lang="nb-NO" sz="900" dirty="0"/>
              <a:t>Du får svar digitalt</a:t>
            </a:r>
          </a:p>
        </p:txBody>
      </p:sp>
      <p:sp>
        <p:nvSpPr>
          <p:cNvPr id="26" name="Rectangle 25"/>
          <p:cNvSpPr/>
          <p:nvPr/>
        </p:nvSpPr>
        <p:spPr>
          <a:xfrm>
            <a:off x="282240" y="6414829"/>
            <a:ext cx="2757486" cy="230832"/>
          </a:xfrm>
          <a:prstGeom prst="rect">
            <a:avLst/>
          </a:prstGeom>
        </p:spPr>
        <p:txBody>
          <a:bodyPr wrap="none">
            <a:spAutoFit/>
          </a:bodyPr>
          <a:lstStyle/>
          <a:p>
            <a:pPr marL="0" lvl="2"/>
            <a:r>
              <a:rPr lang="nb-NO" sz="900" b="1" dirty="0"/>
              <a:t>6. Innbyggeren skal raskt få løst og avklart sine behov</a:t>
            </a:r>
          </a:p>
        </p:txBody>
      </p:sp>
      <p:sp>
        <p:nvSpPr>
          <p:cNvPr id="31" name="Rectangle 30"/>
          <p:cNvSpPr/>
          <p:nvPr/>
        </p:nvSpPr>
        <p:spPr>
          <a:xfrm>
            <a:off x="0" y="48504"/>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Designprinsippene henger sammen med eksisterende nasjonale føringer for digitale tjenester</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
        <p:nvSpPr>
          <p:cNvPr id="32" name="Rectangle 31"/>
          <p:cNvSpPr/>
          <p:nvPr/>
        </p:nvSpPr>
        <p:spPr>
          <a:xfrm>
            <a:off x="4317192" y="632301"/>
            <a:ext cx="3780000" cy="23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ctr"/>
            <a:r>
              <a:rPr lang="nb-NO" sz="1000" b="1" dirty="0" smtClean="0">
                <a:solidFill>
                  <a:schemeClr val="tx1"/>
                </a:solidFill>
              </a:rPr>
              <a:t>DIGITAL AGENDA</a:t>
            </a:r>
          </a:p>
        </p:txBody>
      </p:sp>
      <p:sp>
        <p:nvSpPr>
          <p:cNvPr id="33" name="Rectangle 32"/>
          <p:cNvSpPr/>
          <p:nvPr/>
        </p:nvSpPr>
        <p:spPr>
          <a:xfrm>
            <a:off x="8242448" y="632301"/>
            <a:ext cx="3780000" cy="23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ctr"/>
            <a:r>
              <a:rPr lang="nb-NO" sz="1000" b="1" dirty="0" smtClean="0">
                <a:solidFill>
                  <a:schemeClr val="tx1"/>
                </a:solidFill>
              </a:rPr>
              <a:t>DIFIs KVALITET PÅ NETT</a:t>
            </a:r>
          </a:p>
        </p:txBody>
      </p:sp>
      <p:sp>
        <p:nvSpPr>
          <p:cNvPr id="34" name="Rectangle 33"/>
          <p:cNvSpPr/>
          <p:nvPr/>
        </p:nvSpPr>
        <p:spPr>
          <a:xfrm>
            <a:off x="-225710" y="635639"/>
            <a:ext cx="3780000" cy="232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2" algn="ctr"/>
            <a:r>
              <a:rPr lang="nb-NO" sz="1000" b="1" dirty="0" smtClean="0">
                <a:solidFill>
                  <a:schemeClr val="tx1"/>
                </a:solidFill>
              </a:rPr>
              <a:t>DESIGNPRINSIPPER</a:t>
            </a:r>
          </a:p>
        </p:txBody>
      </p:sp>
    </p:spTree>
    <p:extLst>
      <p:ext uri="{BB962C8B-B14F-4D97-AF65-F5344CB8AC3E}">
        <p14:creationId xmlns:p14="http://schemas.microsoft.com/office/powerpoint/2010/main" val="2343489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23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4950064" y="537010"/>
            <a:ext cx="5606176"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1. Innbyggerens behov skal settes i sentrum </a:t>
            </a: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4975628" y="1553280"/>
            <a:ext cx="6015740"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Innbyggerens behov skal settes i sentrum ved utvikling av tverrsektorielle tjenester</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Innbyggeren skal oppfatte tjenesten som brukervennlig</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Innbyggeren skal tidlig få oversikt over helheten, og trenger ikke vite hvem som gjør hva</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skjule kompleksitet ved at innbyggeren presenteres for informasjon som er relevant for seg </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når det er hensiktsmessig, tilby rådgivning fremfor veiledning, og dialog fremfor korrespondanse </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gi innbyggeren svar på hva, hvordan, hvorfor og når ting skal eller bør gjøres </a:t>
            </a: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44</a:t>
            </a:fld>
            <a:endParaRPr lang="en-US"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4584192" cy="6858000"/>
          </a:xfrm>
          <a:prstGeom prst="rect">
            <a:avLst/>
          </a:prstGeom>
        </p:spPr>
      </p:pic>
    </p:spTree>
    <p:extLst>
      <p:ext uri="{BB962C8B-B14F-4D97-AF65-F5344CB8AC3E}">
        <p14:creationId xmlns:p14="http://schemas.microsoft.com/office/powerpoint/2010/main" val="279944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264"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384610"/>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2. Innbyggeren skal oppleve tjenesten som helhetlig </a:t>
            </a:r>
            <a:br>
              <a:rPr lang="nb-NO" sz="2200" b="1" dirty="0" smtClean="0">
                <a:solidFill>
                  <a:schemeClr val="accent5">
                    <a:lumMod val="50000"/>
                  </a:schemeClr>
                </a:solidFill>
              </a:rPr>
            </a:br>
            <a:r>
              <a:rPr lang="nb-NO" sz="2200" b="1" dirty="0" smtClean="0">
                <a:solidFill>
                  <a:schemeClr val="accent5">
                    <a:lumMod val="50000"/>
                  </a:schemeClr>
                </a:solidFill>
              </a:rPr>
              <a:t>og fullstendig</a:t>
            </a:r>
            <a:endParaRPr lang="nb-NO" sz="2200" b="1" baseline="30000" dirty="0" smtClean="0">
              <a:solidFill>
                <a:schemeClr val="accent5">
                  <a:lumMod val="50000"/>
                </a:schemeClr>
              </a:solidFill>
            </a:endParaRP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159788" y="1400880"/>
            <a:ext cx="6015740"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Innbyggeren skal oppleve tjenesten som sammenhengende og fullstendig</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Etatene skal være koordinerte, og skal i fellesskap sikre god og effektiv tverrsektoriell samhandling</a:t>
            </a:r>
            <a:br>
              <a:rPr lang="nb-NO" dirty="0" smtClean="0">
                <a:solidFill>
                  <a:schemeClr val="tx1"/>
                </a:solidFill>
              </a:rPr>
            </a:b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utvikles i henhold til prinsipper om innebygd personvern</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være basert på et standardisert brukergrensesnitt</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Tjenesten skal gi rom for at næringsliv og interesseorganisasjoner kan bidra i tjenesteutviklingen</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dirty="0" smtClean="0">
              <a:solidFill>
                <a:schemeClr val="tx1"/>
              </a:solidFill>
            </a:endParaRPr>
          </a:p>
          <a:p>
            <a:endParaRPr lang="nb-NO" dirty="0">
              <a:solidFill>
                <a:schemeClr val="tx1"/>
              </a:solidFill>
            </a:endParaRP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i="1" dirty="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45</a:t>
            </a:fld>
            <a:endParaRPr lang="en-US" dirty="0"/>
          </a:p>
        </p:txBody>
      </p:sp>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7778" r="18099"/>
          <a:stretch/>
        </p:blipFill>
        <p:spPr>
          <a:xfrm>
            <a:off x="6644965" y="0"/>
            <a:ext cx="5567680" cy="6858000"/>
          </a:xfrm>
          <a:prstGeom prst="rect">
            <a:avLst/>
          </a:prstGeom>
        </p:spPr>
      </p:pic>
    </p:spTree>
    <p:extLst>
      <p:ext uri="{BB962C8B-B14F-4D97-AF65-F5344CB8AC3E}">
        <p14:creationId xmlns:p14="http://schemas.microsoft.com/office/powerpoint/2010/main" val="42179179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88"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384610"/>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3. Innbyggeren skal oppleve tjenesten som proaktiv </a:t>
            </a: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159788" y="1400880"/>
            <a:ext cx="6015740"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Innbyggeren skal slippe å ta initiativ, fordi tjenesten møter behovet når det oppstår</a:t>
            </a:r>
          </a:p>
          <a:p>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Innbyggeren skal sikres en naturlig fremdrift gjennom tjenesten</a:t>
            </a:r>
            <a:endParaRPr lang="nb-NO" dirty="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46</a:t>
            </a:fld>
            <a:endParaRPr lang="en-US" dirty="0"/>
          </a:p>
        </p:txBody>
      </p:sp>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32499" r="13812"/>
          <a:stretch/>
        </p:blipFill>
        <p:spPr>
          <a:xfrm>
            <a:off x="6674388" y="0"/>
            <a:ext cx="5516880" cy="6858000"/>
          </a:xfrm>
          <a:prstGeom prst="rect">
            <a:avLst/>
          </a:prstGeom>
        </p:spPr>
      </p:pic>
    </p:spTree>
    <p:extLst>
      <p:ext uri="{BB962C8B-B14F-4D97-AF65-F5344CB8AC3E}">
        <p14:creationId xmlns:p14="http://schemas.microsoft.com/office/powerpoint/2010/main" val="27568562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11"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384610"/>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4. </a:t>
            </a:r>
            <a:r>
              <a:rPr lang="nb-NO" sz="2200" b="1" dirty="0">
                <a:solidFill>
                  <a:schemeClr val="accent5">
                    <a:lumMod val="50000"/>
                  </a:schemeClr>
                </a:solidFill>
              </a:rPr>
              <a:t>Innbyggeren skal oppleve en sikker og åpen </a:t>
            </a:r>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tjeneste </a:t>
            </a:r>
            <a:r>
              <a:rPr lang="nb-NO" sz="2200" b="1" dirty="0">
                <a:solidFill>
                  <a:schemeClr val="accent5">
                    <a:lumMod val="50000"/>
                  </a:schemeClr>
                </a:solidFill>
              </a:rPr>
              <a:t>med god informasjonsflyt</a:t>
            </a: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159788" y="1400879"/>
            <a:ext cx="6015740" cy="415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Innbyggeren registrerer samme opplysning kun én gang, fordi etatene tilgjengeliggjør og gjenbruker informasjon som allerede finnes</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a:solidFill>
                  <a:schemeClr val="tx1"/>
                </a:solidFill>
              </a:rPr>
              <a:t>Etatene skal kun etterspørre og registrere informasjon de har behov </a:t>
            </a:r>
            <a:r>
              <a:rPr lang="nb-NO" dirty="0" smtClean="0">
                <a:solidFill>
                  <a:schemeClr val="tx1"/>
                </a:solidFill>
              </a:rPr>
              <a:t>for</a:t>
            </a:r>
          </a:p>
          <a:p>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Innbyggeren skal ha kontroll over informasjon etatene har lagret om henne, vite hvem som har tilgang til informasjonen, og hva den brukes til</a:t>
            </a:r>
            <a:endParaRPr lang="nb-NO" dirty="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r>
              <a:rPr lang="nb-NO" dirty="0" smtClean="0">
                <a:solidFill>
                  <a:schemeClr val="tx1"/>
                </a:solidFill>
              </a:rPr>
              <a:t>Informasjon som har gjenbruks- og dokumentasjonsverdi skal lagres, sikres og forvaltes, slik at autentisitet og integritet opprettholdes</a:t>
            </a: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47</a:t>
            </a:fld>
            <a:endParaRPr lang="en-US" dirty="0"/>
          </a:p>
        </p:txBody>
      </p:sp>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0214" t="14979" r="45944" b="14910"/>
          <a:stretch/>
        </p:blipFill>
        <p:spPr>
          <a:xfrm>
            <a:off x="6175528" y="1284324"/>
            <a:ext cx="5943279" cy="4606523"/>
          </a:xfrm>
          <a:prstGeom prst="rect">
            <a:avLst/>
          </a:prstGeom>
        </p:spPr>
      </p:pic>
    </p:spTree>
    <p:extLst>
      <p:ext uri="{BB962C8B-B14F-4D97-AF65-F5344CB8AC3E}">
        <p14:creationId xmlns:p14="http://schemas.microsoft.com/office/powerpoint/2010/main" val="26404031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337"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384610"/>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5. Innbyggeren skal kunne forstå rettigheter, plikter og krav</a:t>
            </a: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159788" y="1400880"/>
            <a:ext cx="6015740"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Begreper skal harmoniseres på tvers av offentlige virksomheter, slik at innbyggeren kan forholde seg til ensartet begrepsbruk</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Informasjon og dialog skal følge klarspråkprinsippene  </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smtClean="0">
                <a:solidFill>
                  <a:schemeClr val="tx1"/>
                </a:solidFill>
              </a:rPr>
              <a:t>Regelverk skal </a:t>
            </a:r>
            <a:r>
              <a:rPr lang="nb-NO" dirty="0" err="1" smtClean="0">
                <a:solidFill>
                  <a:schemeClr val="tx1"/>
                </a:solidFill>
              </a:rPr>
              <a:t>tilgjengeliggjøres</a:t>
            </a:r>
            <a:r>
              <a:rPr lang="nb-NO" dirty="0" smtClean="0">
                <a:solidFill>
                  <a:schemeClr val="tx1"/>
                </a:solidFill>
              </a:rPr>
              <a:t> slik at innbyggeren finner og forstår rettigheter, plikter og krav </a:t>
            </a:r>
            <a:br>
              <a:rPr lang="nb-NO" dirty="0" smtClean="0">
                <a:solidFill>
                  <a:schemeClr val="tx1"/>
                </a:solidFill>
              </a:rPr>
            </a:br>
            <a:endParaRPr lang="nb-NO" dirty="0">
              <a:solidFill>
                <a:schemeClr val="tx1"/>
              </a:solidFill>
            </a:endParaRPr>
          </a:p>
          <a:p>
            <a:endParaRPr lang="nb-NO" dirty="0">
              <a:solidFill>
                <a:schemeClr val="tx1"/>
              </a:solidFill>
            </a:endParaRPr>
          </a:p>
          <a:p>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48</a:t>
            </a:fld>
            <a:endParaRPr lang="en-US" dirty="0"/>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26960" r="15420"/>
          <a:stretch/>
        </p:blipFill>
        <p:spPr>
          <a:xfrm>
            <a:off x="7233921" y="0"/>
            <a:ext cx="5902960" cy="6858000"/>
          </a:xfrm>
          <a:prstGeom prst="rect">
            <a:avLst/>
          </a:prstGeom>
        </p:spPr>
      </p:pic>
    </p:spTree>
    <p:extLst>
      <p:ext uri="{BB962C8B-B14F-4D97-AF65-F5344CB8AC3E}">
        <p14:creationId xmlns:p14="http://schemas.microsoft.com/office/powerpoint/2010/main" val="32895848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360"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a:xfrm>
            <a:off x="134224" y="384610"/>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
            </a:r>
            <a:br>
              <a:rPr lang="nb-NO" sz="2200" b="1" dirty="0" smtClean="0">
                <a:solidFill>
                  <a:schemeClr val="accent5">
                    <a:lumMod val="50000"/>
                  </a:schemeClr>
                </a:solidFill>
              </a:rPr>
            </a:br>
            <a:r>
              <a:rPr lang="nb-NO" sz="2200" b="1" dirty="0" smtClean="0">
                <a:solidFill>
                  <a:schemeClr val="accent5">
                    <a:lumMod val="50000"/>
                  </a:schemeClr>
                </a:solidFill>
              </a:rPr>
              <a:t>6. Innbyggeren skal raskt få løst og avklart sine behov </a:t>
            </a:r>
          </a:p>
        </p:txBody>
      </p:sp>
      <p:sp>
        <p:nvSpPr>
          <p:cNvPr id="27" name="Rectangle 26"/>
          <p:cNvSpPr/>
          <p:nvPr/>
        </p:nvSpPr>
        <p:spPr>
          <a:xfrm>
            <a:off x="15978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2"/>
            <a:endParaRPr lang="nb-NO" sz="1200" dirty="0">
              <a:solidFill>
                <a:schemeClr val="tx1"/>
              </a:solidFill>
            </a:endParaRPr>
          </a:p>
          <a:p>
            <a:pPr marL="0" lvl="2"/>
            <a:endParaRPr lang="nb-NO" sz="1200" dirty="0">
              <a:solidFill>
                <a:schemeClr val="tx1"/>
              </a:solidFill>
            </a:endParaRPr>
          </a:p>
          <a:p>
            <a:pPr marL="639763" lvl="2" indent="-182563">
              <a:buFont typeface="Arial" panose="020B0604020202020204" pitchFamily="34" charset="0"/>
              <a:buChar char="•"/>
            </a:pPr>
            <a:endParaRPr lang="nb-NO" sz="1200" dirty="0">
              <a:solidFill>
                <a:schemeClr val="tx1"/>
              </a:solidFill>
            </a:endParaRPr>
          </a:p>
          <a:p>
            <a:pPr marL="1085850" lvl="2" indent="-171450">
              <a:buFont typeface="Arial" panose="020B0604020202020204" pitchFamily="34" charset="0"/>
              <a:buChar char="•"/>
            </a:pPr>
            <a:endParaRPr lang="nb-NO" sz="1200" dirty="0">
              <a:solidFill>
                <a:schemeClr val="tx1"/>
              </a:solidFill>
            </a:endParaRPr>
          </a:p>
          <a:p>
            <a:pPr marL="628650" lvl="1" indent="-171450">
              <a:buFont typeface="Arial" panose="020B0604020202020204" pitchFamily="34" charset="0"/>
              <a:buChar char="•"/>
            </a:pPr>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28" name="Rectangle 27"/>
          <p:cNvSpPr/>
          <p:nvPr/>
        </p:nvSpPr>
        <p:spPr>
          <a:xfrm>
            <a:off x="6175528" y="2265591"/>
            <a:ext cx="5849687"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solidFill>
            </a:endParaRPr>
          </a:p>
          <a:p>
            <a:endParaRPr lang="nb-NO" sz="1200" dirty="0" smtClean="0">
              <a:solidFill>
                <a:schemeClr val="tx1"/>
              </a:solidFill>
            </a:endParaRPr>
          </a:p>
          <a:p>
            <a:endParaRPr lang="nb-NO" sz="1200" dirty="0">
              <a:solidFill>
                <a:schemeClr val="tx1"/>
              </a:solidFill>
            </a:endParaRPr>
          </a:p>
          <a:p>
            <a:endParaRPr lang="nb-NO" sz="1200" dirty="0" smtClean="0">
              <a:solidFill>
                <a:schemeClr val="tx1"/>
              </a:solidFill>
            </a:endParaRPr>
          </a:p>
          <a:p>
            <a:endParaRPr lang="nb-NO" sz="1200" dirty="0" smtClean="0">
              <a:solidFill>
                <a:schemeClr val="tx1"/>
              </a:solidFill>
            </a:endParaRPr>
          </a:p>
          <a:p>
            <a:endParaRPr lang="nb-NO" sz="1200" dirty="0">
              <a:solidFill>
                <a:schemeClr val="tx1"/>
              </a:solidFill>
            </a:endParaRPr>
          </a:p>
        </p:txBody>
      </p:sp>
      <p:sp>
        <p:nvSpPr>
          <p:cNvPr id="30" name="Rectangle 29"/>
          <p:cNvSpPr/>
          <p:nvPr/>
        </p:nvSpPr>
        <p:spPr>
          <a:xfrm>
            <a:off x="159788" y="1400879"/>
            <a:ext cx="6015740" cy="4150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nb-NO" dirty="0" smtClean="0">
                <a:solidFill>
                  <a:schemeClr val="tx1"/>
                </a:solidFill>
              </a:rPr>
              <a:t>Innbyggeren skal få realistiske forventninger om behandlingstid</a:t>
            </a:r>
          </a:p>
          <a:p>
            <a:pPr marL="285750" indent="-285750">
              <a:buFont typeface="Arial" panose="020B0604020202020204" pitchFamily="34" charset="0"/>
              <a:buChar char="•"/>
            </a:pPr>
            <a:endParaRPr lang="nb-NO" dirty="0">
              <a:solidFill>
                <a:schemeClr val="tx1"/>
              </a:solidFill>
            </a:endParaRPr>
          </a:p>
          <a:p>
            <a:pPr marL="285750" indent="-285750">
              <a:buFont typeface="Arial" panose="020B0604020202020204" pitchFamily="34" charset="0"/>
              <a:buChar char="•"/>
            </a:pPr>
            <a:r>
              <a:rPr lang="nb-NO" dirty="0">
                <a:solidFill>
                  <a:schemeClr val="tx1"/>
                </a:solidFill>
              </a:rPr>
              <a:t>Regelverket skal videreutvikles for å muliggjøre enkle prosesser og automatisering av </a:t>
            </a:r>
            <a:r>
              <a:rPr lang="nb-NO" dirty="0" smtClean="0">
                <a:solidFill>
                  <a:schemeClr val="tx1"/>
                </a:solidFill>
              </a:rPr>
              <a:t>kontroll- </a:t>
            </a:r>
            <a:r>
              <a:rPr lang="nb-NO" dirty="0">
                <a:solidFill>
                  <a:schemeClr val="tx1"/>
                </a:solidFill>
              </a:rPr>
              <a:t>og rutineoppgaver. </a:t>
            </a:r>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r>
              <a:rPr lang="nb-NO" dirty="0" smtClean="0">
                <a:solidFill>
                  <a:schemeClr val="tx1"/>
                </a:solidFill>
              </a:rPr>
              <a:t>Innbyggeren skal få raskt svar når det ikke er behov for skjønn, fordi saksbehandlingsprosesser er effektive</a:t>
            </a:r>
          </a:p>
          <a:p>
            <a:endParaRPr lang="nb-NO" dirty="0">
              <a:solidFill>
                <a:srgbClr val="FF0000"/>
              </a:solidFill>
            </a:endParaRPr>
          </a:p>
          <a:p>
            <a:pPr marL="285750" indent="-285750">
              <a:buFont typeface="Arial" panose="020B0604020202020204" pitchFamily="34" charset="0"/>
              <a:buChar char="•"/>
            </a:pPr>
            <a:r>
              <a:rPr lang="nb-NO" dirty="0" smtClean="0">
                <a:solidFill>
                  <a:schemeClr val="tx1"/>
                </a:solidFill>
              </a:rPr>
              <a:t>Beslutningsprosesser skal være ettersporbare</a:t>
            </a:r>
            <a:endParaRPr lang="nb-NO" dirty="0" smtClean="0">
              <a:solidFill>
                <a:srgbClr val="FF0000"/>
              </a:solidFill>
            </a:endParaRPr>
          </a:p>
          <a:p>
            <a:endParaRPr lang="nb-NO" dirty="0" smtClean="0">
              <a:solidFill>
                <a:schemeClr val="tx1"/>
              </a:solidFill>
            </a:endParaRPr>
          </a:p>
          <a:p>
            <a:pPr marL="285750" indent="-285750">
              <a:buFont typeface="Arial" panose="020B0604020202020204" pitchFamily="34" charset="0"/>
              <a:buChar char="•"/>
            </a:pPr>
            <a:r>
              <a:rPr lang="nb-NO" dirty="0" smtClean="0">
                <a:solidFill>
                  <a:schemeClr val="tx1"/>
                </a:solidFill>
              </a:rPr>
              <a:t>Kommunikasjon og informasjonsutveksling mellom etater skal foregå elektronisk</a:t>
            </a: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endParaRPr lang="nb-NO" dirty="0" smtClean="0">
              <a:solidFill>
                <a:schemeClr val="tx1"/>
              </a:solidFill>
            </a:endParaRPr>
          </a:p>
          <a:p>
            <a:pPr marL="285750" indent="-285750">
              <a:buFont typeface="Arial" panose="020B0604020202020204" pitchFamily="34" charset="0"/>
              <a:buChar char="•"/>
            </a:pPr>
            <a:endParaRPr lang="nb-NO" dirty="0" smtClean="0">
              <a:solidFill>
                <a:schemeClr val="tx1"/>
              </a:solidFill>
            </a:endParaRPr>
          </a:p>
          <a:p>
            <a:pPr marL="285750" indent="-285750">
              <a:buFont typeface="Arial" panose="020B0604020202020204" pitchFamily="34" charset="0"/>
              <a:buChar char="•"/>
            </a:pPr>
            <a:endParaRPr lang="nb-NO" dirty="0">
              <a:solidFill>
                <a:schemeClr val="tx1"/>
              </a:solidFill>
            </a:endParaRPr>
          </a:p>
          <a:p>
            <a:endParaRPr lang="nb-NO" dirty="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
        <p:nvSpPr>
          <p:cNvPr id="2" name="Slide Number Placeholder 1"/>
          <p:cNvSpPr>
            <a:spLocks noGrp="1"/>
          </p:cNvSpPr>
          <p:nvPr>
            <p:ph type="sldNum" sz="quarter" idx="12"/>
          </p:nvPr>
        </p:nvSpPr>
        <p:spPr/>
        <p:txBody>
          <a:bodyPr/>
          <a:lstStyle/>
          <a:p>
            <a:fld id="{E25817A3-2867-4632-BDF6-533F100CE7B0}" type="slidenum">
              <a:rPr lang="en-US" smtClean="0"/>
              <a:t>49</a:t>
            </a:fld>
            <a:endParaRPr lang="en-US" dirty="0"/>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r="47432"/>
          <a:stretch/>
        </p:blipFill>
        <p:spPr>
          <a:xfrm>
            <a:off x="6794500" y="0"/>
            <a:ext cx="5407660" cy="6858000"/>
          </a:xfrm>
          <a:prstGeom prst="rect">
            <a:avLst/>
          </a:prstGeom>
        </p:spPr>
      </p:pic>
    </p:spTree>
    <p:extLst>
      <p:ext uri="{BB962C8B-B14F-4D97-AF65-F5344CB8AC3E}">
        <p14:creationId xmlns:p14="http://schemas.microsoft.com/office/powerpoint/2010/main" val="2513622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a:spLocks noChangeAspect="1"/>
          </p:cNvSpPr>
          <p:nvPr/>
        </p:nvSpPr>
        <p:spPr>
          <a:xfrm>
            <a:off x="143880" y="4767442"/>
            <a:ext cx="108000" cy="108000"/>
          </a:xfrm>
          <a:prstGeom prst="ellips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 name="Straight Connector 2"/>
          <p:cNvCxnSpPr>
            <a:stCxn id="2" idx="6"/>
          </p:cNvCxnSpPr>
          <p:nvPr/>
        </p:nvCxnSpPr>
        <p:spPr>
          <a:xfrm>
            <a:off x="251880" y="4821442"/>
            <a:ext cx="360000" cy="0"/>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 name="Oval 3"/>
          <p:cNvSpPr>
            <a:spLocks noChangeAspect="1"/>
          </p:cNvSpPr>
          <p:nvPr/>
        </p:nvSpPr>
        <p:spPr>
          <a:xfrm flipH="1">
            <a:off x="6570000" y="4771955"/>
            <a:ext cx="108000" cy="108000"/>
          </a:xfrm>
          <a:prstGeom prst="ellipse">
            <a:avLst/>
          </a:prstGeom>
          <a:solidFill>
            <a:schemeClr val="tx1">
              <a:lumMod val="50000"/>
              <a:lumOff val="50000"/>
            </a:schemeClr>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p:cNvCxnSpPr>
            <a:stCxn id="109" idx="6"/>
          </p:cNvCxnSpPr>
          <p:nvPr/>
        </p:nvCxnSpPr>
        <p:spPr>
          <a:xfrm>
            <a:off x="6174301" y="4816845"/>
            <a:ext cx="400009" cy="5237"/>
          </a:xfrm>
          <a:prstGeom prst="line">
            <a:avLst/>
          </a:prstGeom>
          <a:no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 name="Oval 9"/>
          <p:cNvSpPr>
            <a:spLocks noChangeAspect="1"/>
          </p:cNvSpPr>
          <p:nvPr/>
        </p:nvSpPr>
        <p:spPr>
          <a:xfrm>
            <a:off x="1229360" y="3997438"/>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365469" y="4145176"/>
            <a:ext cx="267781" cy="247185"/>
          </a:xfrm>
          <a:prstGeom prst="rect">
            <a:avLst/>
          </a:prstGeom>
        </p:spPr>
      </p:pic>
      <p:sp>
        <p:nvSpPr>
          <p:cNvPr id="13" name="Oval 12"/>
          <p:cNvSpPr>
            <a:spLocks noChangeAspect="1"/>
          </p:cNvSpPr>
          <p:nvPr/>
        </p:nvSpPr>
        <p:spPr>
          <a:xfrm>
            <a:off x="3611117" y="498082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8968" y="5019885"/>
            <a:ext cx="470985" cy="470985"/>
          </a:xfrm>
          <a:prstGeom prst="rect">
            <a:avLst/>
          </a:prstGeom>
        </p:spPr>
      </p:pic>
      <p:sp>
        <p:nvSpPr>
          <p:cNvPr id="15" name="Oval 14"/>
          <p:cNvSpPr>
            <a:spLocks noChangeAspect="1"/>
          </p:cNvSpPr>
          <p:nvPr/>
        </p:nvSpPr>
        <p:spPr>
          <a:xfrm>
            <a:off x="2311824" y="415619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22782" y="4174883"/>
            <a:ext cx="518084" cy="518084"/>
          </a:xfrm>
          <a:prstGeom prst="rect">
            <a:avLst/>
          </a:prstGeom>
        </p:spPr>
      </p:pic>
      <p:sp>
        <p:nvSpPr>
          <p:cNvPr id="17" name="Oval 16"/>
          <p:cNvSpPr>
            <a:spLocks noChangeAspect="1"/>
          </p:cNvSpPr>
          <p:nvPr/>
        </p:nvSpPr>
        <p:spPr>
          <a:xfrm>
            <a:off x="2255124" y="4996204"/>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0685" y="5019885"/>
            <a:ext cx="470985" cy="470985"/>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0589" y="5540516"/>
            <a:ext cx="470985" cy="470985"/>
          </a:xfrm>
          <a:prstGeom prst="rect">
            <a:avLst/>
          </a:prstGeom>
        </p:spPr>
      </p:pic>
      <p:sp>
        <p:nvSpPr>
          <p:cNvPr id="22" name="Oval 21"/>
          <p:cNvSpPr>
            <a:spLocks noChangeAspect="1"/>
          </p:cNvSpPr>
          <p:nvPr/>
        </p:nvSpPr>
        <p:spPr>
          <a:xfrm>
            <a:off x="1486080" y="5501451"/>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a:spLocks noChangeAspect="1"/>
          </p:cNvSpPr>
          <p:nvPr/>
        </p:nvSpPr>
        <p:spPr>
          <a:xfrm>
            <a:off x="2266082" y="3305224"/>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77040" y="3327140"/>
            <a:ext cx="518084" cy="518084"/>
          </a:xfrm>
          <a:prstGeom prst="rect">
            <a:avLst/>
          </a:prstGeom>
        </p:spPr>
      </p:pic>
      <p:sp>
        <p:nvSpPr>
          <p:cNvPr id="27" name="Oval 26"/>
          <p:cNvSpPr>
            <a:spLocks noChangeAspect="1"/>
          </p:cNvSpPr>
          <p:nvPr/>
        </p:nvSpPr>
        <p:spPr>
          <a:xfrm>
            <a:off x="4173184" y="4412009"/>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4142" y="4433925"/>
            <a:ext cx="518084" cy="518084"/>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9669" y="4382823"/>
            <a:ext cx="569892" cy="569892"/>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4823" y="5724276"/>
            <a:ext cx="286317" cy="381755"/>
          </a:xfrm>
          <a:prstGeom prst="rect">
            <a:avLst/>
          </a:prstGeom>
        </p:spPr>
      </p:pic>
      <p:cxnSp>
        <p:nvCxnSpPr>
          <p:cNvPr id="33" name="Elbow Connector 32"/>
          <p:cNvCxnSpPr>
            <a:endCxn id="22" idx="2"/>
          </p:cNvCxnSpPr>
          <p:nvPr/>
        </p:nvCxnSpPr>
        <p:spPr>
          <a:xfrm rot="16200000" flipH="1">
            <a:off x="569546" y="4854917"/>
            <a:ext cx="945496" cy="887572"/>
          </a:xfrm>
          <a:prstGeom prst="bentConnector2">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0" idx="4"/>
          </p:cNvCxnSpPr>
          <p:nvPr/>
        </p:nvCxnSpPr>
        <p:spPr>
          <a:xfrm flipV="1">
            <a:off x="611880" y="4537438"/>
            <a:ext cx="887480" cy="284004"/>
          </a:xfrm>
          <a:prstGeom prst="bentConnector2">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a:off x="1499360" y="4821442"/>
            <a:ext cx="726934" cy="433936"/>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flipV="1">
            <a:off x="1890346" y="4433926"/>
            <a:ext cx="398232" cy="387516"/>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a:off x="2083135" y="5771674"/>
            <a:ext cx="1174779" cy="179926"/>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flipV="1">
            <a:off x="2830685" y="4692967"/>
            <a:ext cx="597296" cy="573237"/>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129131" y="5266623"/>
            <a:ext cx="461843"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10" idx="0"/>
          </p:cNvCxnSpPr>
          <p:nvPr/>
        </p:nvCxnSpPr>
        <p:spPr>
          <a:xfrm rot="5400000" flipH="1" flipV="1">
            <a:off x="1647884" y="3419026"/>
            <a:ext cx="429889" cy="726936"/>
          </a:xfrm>
          <a:prstGeom prst="bentConnector2">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2734" y="3357265"/>
            <a:ext cx="286317" cy="381755"/>
          </a:xfrm>
          <a:prstGeom prst="rect">
            <a:avLst/>
          </a:prstGeom>
        </p:spPr>
      </p:pic>
      <p:cxnSp>
        <p:nvCxnSpPr>
          <p:cNvPr id="60" name="Straight Arrow Connector 59"/>
          <p:cNvCxnSpPr/>
          <p:nvPr/>
        </p:nvCxnSpPr>
        <p:spPr>
          <a:xfrm>
            <a:off x="2822980" y="3567549"/>
            <a:ext cx="461843"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5" idx="6"/>
          </p:cNvCxnSpPr>
          <p:nvPr/>
        </p:nvCxnSpPr>
        <p:spPr>
          <a:xfrm flipV="1">
            <a:off x="2851824" y="4083846"/>
            <a:ext cx="915112" cy="342347"/>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5951" y="3857798"/>
            <a:ext cx="470985" cy="470985"/>
          </a:xfrm>
          <a:prstGeom prst="rect">
            <a:avLst/>
          </a:prstGeom>
        </p:spPr>
      </p:pic>
      <p:sp>
        <p:nvSpPr>
          <p:cNvPr id="65" name="Oval 64"/>
          <p:cNvSpPr>
            <a:spLocks noChangeAspect="1"/>
          </p:cNvSpPr>
          <p:nvPr/>
        </p:nvSpPr>
        <p:spPr>
          <a:xfrm>
            <a:off x="3801442" y="381873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8" name="Elbow Connector 67"/>
          <p:cNvCxnSpPr/>
          <p:nvPr/>
        </p:nvCxnSpPr>
        <p:spPr>
          <a:xfrm flipV="1">
            <a:off x="3651294" y="5808674"/>
            <a:ext cx="1398301" cy="152735"/>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a:off x="3706962" y="3567549"/>
            <a:ext cx="1303039" cy="256703"/>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890419" y="4692967"/>
            <a:ext cx="260698" cy="0"/>
          </a:xfrm>
          <a:prstGeom prst="straightConnector1">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flipV="1">
            <a:off x="4376506" y="3824252"/>
            <a:ext cx="633495" cy="279286"/>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40151" y="5594590"/>
            <a:ext cx="428168" cy="428168"/>
          </a:xfrm>
          <a:prstGeom prst="rect">
            <a:avLst/>
          </a:prstGeom>
        </p:spPr>
      </p:pic>
      <p:sp>
        <p:nvSpPr>
          <p:cNvPr id="87" name="Oval 86"/>
          <p:cNvSpPr>
            <a:spLocks noChangeAspect="1"/>
          </p:cNvSpPr>
          <p:nvPr/>
        </p:nvSpPr>
        <p:spPr>
          <a:xfrm>
            <a:off x="5072618" y="5544193"/>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9" name="Picture 8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5010925" y="3680213"/>
            <a:ext cx="343310" cy="274648"/>
          </a:xfrm>
          <a:prstGeom prst="rect">
            <a:avLst/>
          </a:prstGeom>
        </p:spPr>
      </p:pic>
      <p:cxnSp>
        <p:nvCxnSpPr>
          <p:cNvPr id="90" name="Elbow Connector 89"/>
          <p:cNvCxnSpPr/>
          <p:nvPr/>
        </p:nvCxnSpPr>
        <p:spPr>
          <a:xfrm flipV="1">
            <a:off x="4171260" y="5215398"/>
            <a:ext cx="541924" cy="49165"/>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717476" y="5071207"/>
            <a:ext cx="233452" cy="288382"/>
          </a:xfrm>
          <a:prstGeom prst="rect">
            <a:avLst/>
          </a:prstGeom>
        </p:spPr>
      </p:pic>
      <p:cxnSp>
        <p:nvCxnSpPr>
          <p:cNvPr id="94" name="Elbow Connector 93"/>
          <p:cNvCxnSpPr>
            <a:endCxn id="109" idx="2"/>
          </p:cNvCxnSpPr>
          <p:nvPr/>
        </p:nvCxnSpPr>
        <p:spPr>
          <a:xfrm>
            <a:off x="4739039" y="4687974"/>
            <a:ext cx="895262" cy="128871"/>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9" idx="3"/>
            <a:endCxn id="109" idx="0"/>
          </p:cNvCxnSpPr>
          <p:nvPr/>
        </p:nvCxnSpPr>
        <p:spPr>
          <a:xfrm>
            <a:off x="5354235" y="3817537"/>
            <a:ext cx="550066" cy="729308"/>
          </a:xfrm>
          <a:prstGeom prst="bentConnector2">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endCxn id="109" idx="4"/>
          </p:cNvCxnSpPr>
          <p:nvPr/>
        </p:nvCxnSpPr>
        <p:spPr>
          <a:xfrm flipV="1">
            <a:off x="5049595" y="5086845"/>
            <a:ext cx="854706" cy="153136"/>
          </a:xfrm>
          <a:prstGeom prst="bentConnector2">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endCxn id="109" idx="4"/>
          </p:cNvCxnSpPr>
          <p:nvPr/>
        </p:nvCxnSpPr>
        <p:spPr>
          <a:xfrm rot="5400000" flipH="1" flipV="1">
            <a:off x="5396013" y="5303451"/>
            <a:ext cx="724893" cy="291683"/>
          </a:xfrm>
          <a:prstGeom prst="bentConnector3">
            <a:avLst>
              <a:gd name="adj1" fmla="val 50000"/>
            </a:avLst>
          </a:prstGeom>
          <a:ln w="22225">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9" name="Oval 108"/>
          <p:cNvSpPr>
            <a:spLocks noChangeAspect="1"/>
          </p:cNvSpPr>
          <p:nvPr/>
        </p:nvSpPr>
        <p:spPr>
          <a:xfrm>
            <a:off x="5634301" y="4546845"/>
            <a:ext cx="540000" cy="5400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9862" y="4570526"/>
            <a:ext cx="470985" cy="470985"/>
          </a:xfrm>
          <a:prstGeom prst="rect">
            <a:avLst/>
          </a:prstGeom>
        </p:spPr>
      </p:pic>
      <p:sp>
        <p:nvSpPr>
          <p:cNvPr id="119" name="Rectangle 118"/>
          <p:cNvSpPr/>
          <p:nvPr/>
        </p:nvSpPr>
        <p:spPr>
          <a:xfrm>
            <a:off x="134224" y="21765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BRUKERREISEN «NY RESTAURANT»</a:t>
            </a:r>
          </a:p>
          <a:p>
            <a:r>
              <a:rPr lang="nb-NO" sz="2200" b="1" dirty="0" smtClean="0">
                <a:solidFill>
                  <a:schemeClr val="accent5">
                    <a:lumMod val="50000"/>
                  </a:schemeClr>
                </a:solidFill>
              </a:rPr>
              <a:t>Det er en krevende og vanskelig prosess å starte restaurant, i tillegg blir de sjelden lønnsomme</a:t>
            </a:r>
            <a:endParaRPr lang="nb-NO" sz="2200" b="1" dirty="0">
              <a:solidFill>
                <a:schemeClr val="accent5">
                  <a:lumMod val="50000"/>
                </a:schemeClr>
              </a:solidFill>
            </a:endParaRPr>
          </a:p>
        </p:txBody>
      </p:sp>
      <p:cxnSp>
        <p:nvCxnSpPr>
          <p:cNvPr id="120" name="Straight Connector 119"/>
          <p:cNvCxnSpPr/>
          <p:nvPr/>
        </p:nvCxnSpPr>
        <p:spPr>
          <a:xfrm flipV="1">
            <a:off x="7147577" y="1379214"/>
            <a:ext cx="0" cy="507861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8120855" y="1433550"/>
            <a:ext cx="2122096" cy="2233279"/>
            <a:chOff x="5989217" y="2464791"/>
            <a:chExt cx="1955499" cy="1937038"/>
          </a:xfrm>
          <a:solidFill>
            <a:schemeClr val="tx1">
              <a:lumMod val="50000"/>
              <a:lumOff val="50000"/>
            </a:schemeClr>
          </a:solidFill>
        </p:grpSpPr>
        <p:sp>
          <p:nvSpPr>
            <p:cNvPr id="122" name="Oval 121"/>
            <p:cNvSpPr/>
            <p:nvPr/>
          </p:nvSpPr>
          <p:spPr>
            <a:xfrm>
              <a:off x="5991909" y="2464791"/>
              <a:ext cx="1952807" cy="1768046"/>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23" name="Right Triangle 122"/>
            <p:cNvSpPr/>
            <p:nvPr/>
          </p:nvSpPr>
          <p:spPr>
            <a:xfrm rot="11625668">
              <a:off x="5989217" y="3039008"/>
              <a:ext cx="1165546" cy="1362821"/>
            </a:xfrm>
            <a:prstGeom prst="r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grpSp>
      <p:sp>
        <p:nvSpPr>
          <p:cNvPr id="124" name="Rectangle 123"/>
          <p:cNvSpPr/>
          <p:nvPr/>
        </p:nvSpPr>
        <p:spPr>
          <a:xfrm>
            <a:off x="8361128" y="1883836"/>
            <a:ext cx="1731799" cy="1200329"/>
          </a:xfrm>
          <a:prstGeom prst="rect">
            <a:avLst/>
          </a:prstGeom>
        </p:spPr>
        <p:txBody>
          <a:bodyPr wrap="square" numCol="1" spcCol="432000" anchor="ctr">
            <a:spAutoFit/>
          </a:bodyPr>
          <a:lstStyle/>
          <a:p>
            <a:r>
              <a:rPr lang="nb-NO" sz="1200" i="1" dirty="0" smtClean="0">
                <a:solidFill>
                  <a:schemeClr val="bg1"/>
                </a:solidFill>
                <a:ea typeface="Calibri" charset="0"/>
                <a:cs typeface="Times New Roman" charset="0"/>
              </a:rPr>
              <a:t>«Det er viktig å ha 100% kontroll på alle kostnader, ellers forsvinner marginen raskt»</a:t>
            </a:r>
          </a:p>
          <a:p>
            <a:r>
              <a:rPr lang="nb-NO" sz="1200" b="1" i="1" kern="0" dirty="0" smtClean="0">
                <a:solidFill>
                  <a:schemeClr val="bg1"/>
                </a:solidFill>
                <a:latin typeface="Calibri"/>
                <a:cs typeface="Times New Roman" charset="0"/>
                <a:sym typeface="Helvetica Light"/>
              </a:rPr>
              <a:t>- Mann, 49, etablerer</a:t>
            </a:r>
            <a:endParaRPr lang="nb-NO" sz="1200" b="1" kern="0" dirty="0">
              <a:solidFill>
                <a:srgbClr val="FFFFFF"/>
              </a:solidFill>
              <a:latin typeface="Calibri"/>
              <a:cs typeface="Arial"/>
              <a:sym typeface="Helvetica Light"/>
            </a:endParaRPr>
          </a:p>
        </p:txBody>
      </p:sp>
      <p:sp>
        <p:nvSpPr>
          <p:cNvPr id="125" name="Oval 124"/>
          <p:cNvSpPr/>
          <p:nvPr/>
        </p:nvSpPr>
        <p:spPr>
          <a:xfrm>
            <a:off x="7405960" y="4497377"/>
            <a:ext cx="1910339" cy="1928199"/>
          </a:xfrm>
          <a:prstGeom prst="ellipse">
            <a:avLst/>
          </a:prstGeom>
          <a:solidFill>
            <a:schemeClr val="tx1">
              <a:lumMod val="50000"/>
              <a:lumOff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26" name="Right Triangle 125"/>
          <p:cNvSpPr/>
          <p:nvPr/>
        </p:nvSpPr>
        <p:spPr>
          <a:xfrm rot="15713409">
            <a:off x="8040195" y="4346691"/>
            <a:ext cx="884955" cy="665498"/>
          </a:xfrm>
          <a:prstGeom prst="rtTriangle">
            <a:avLst/>
          </a:prstGeom>
          <a:solidFill>
            <a:schemeClr val="tx1">
              <a:lumMod val="50000"/>
              <a:lumOff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27" name="Oval 126"/>
          <p:cNvSpPr/>
          <p:nvPr/>
        </p:nvSpPr>
        <p:spPr>
          <a:xfrm flipH="1">
            <a:off x="9899000" y="3149589"/>
            <a:ext cx="2066618" cy="2013208"/>
          </a:xfrm>
          <a:prstGeom prst="ellipse">
            <a:avLst/>
          </a:prstGeom>
          <a:solidFill>
            <a:schemeClr val="tx1">
              <a:lumMod val="50000"/>
              <a:lumOff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28" name="Right Triangle 127"/>
          <p:cNvSpPr/>
          <p:nvPr/>
        </p:nvSpPr>
        <p:spPr>
          <a:xfrm rot="1708825" flipH="1">
            <a:off x="9608000" y="3873441"/>
            <a:ext cx="839308" cy="704390"/>
          </a:xfrm>
          <a:prstGeom prst="rtTriangle">
            <a:avLst/>
          </a:prstGeom>
          <a:solidFill>
            <a:schemeClr val="tx1">
              <a:lumMod val="50000"/>
              <a:lumOff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eaLnBrk="1" fontAlgn="auto" latinLnBrk="1">
              <a:spcBef>
                <a:spcPts val="0"/>
              </a:spcBef>
              <a:spcAft>
                <a:spcPts val="0"/>
              </a:spcAft>
              <a:buClrTx/>
              <a:buFontTx/>
              <a:buNone/>
            </a:pPr>
            <a:endParaRPr lang="en-US" sz="2400" kern="0" dirty="0">
              <a:solidFill>
                <a:srgbClr val="FFFFFF"/>
              </a:solidFill>
              <a:latin typeface="Helvetica Light"/>
              <a:sym typeface="Helvetica Light"/>
            </a:endParaRPr>
          </a:p>
        </p:txBody>
      </p:sp>
      <p:sp>
        <p:nvSpPr>
          <p:cNvPr id="129" name="Rectangle 128"/>
          <p:cNvSpPr/>
          <p:nvPr/>
        </p:nvSpPr>
        <p:spPr>
          <a:xfrm flipH="1">
            <a:off x="10135429" y="3666830"/>
            <a:ext cx="1632384" cy="978729"/>
          </a:xfrm>
          <a:prstGeom prst="rect">
            <a:avLst/>
          </a:prstGeom>
          <a:noFill/>
        </p:spPr>
        <p:txBody>
          <a:bodyPr wrap="square" numCol="1" spcCol="432000" anchor="ctr">
            <a:spAutoFit/>
          </a:bodyPr>
          <a:lstStyle/>
          <a:p>
            <a:pPr defTabSz="430182" eaLnBrk="1" fontAlgn="auto" hangingPunct="1">
              <a:lnSpc>
                <a:spcPct val="120000"/>
              </a:lnSpc>
              <a:spcBef>
                <a:spcPts val="0"/>
              </a:spcBef>
              <a:spcAft>
                <a:spcPts val="0"/>
              </a:spcAft>
              <a:buClrTx/>
              <a:buFontTx/>
              <a:buNone/>
            </a:pPr>
            <a:r>
              <a:rPr lang="nb-NO" sz="1200" i="1" dirty="0" smtClean="0">
                <a:solidFill>
                  <a:schemeClr val="bg1"/>
                </a:solidFill>
                <a:ea typeface="Calibri" charset="0"/>
                <a:cs typeface="Times New Roman" charset="0"/>
                <a:sym typeface="Helvetica Light"/>
              </a:rPr>
              <a:t>«Det krever veldig mye å skulle drive lønnsomt»</a:t>
            </a:r>
          </a:p>
          <a:p>
            <a:pPr defTabSz="430182" eaLnBrk="1" fontAlgn="auto" hangingPunct="1">
              <a:lnSpc>
                <a:spcPct val="120000"/>
              </a:lnSpc>
              <a:spcBef>
                <a:spcPts val="0"/>
              </a:spcBef>
              <a:spcAft>
                <a:spcPts val="0"/>
              </a:spcAft>
              <a:buClrTx/>
              <a:buFontTx/>
              <a:buNone/>
            </a:pPr>
            <a:r>
              <a:rPr lang="nb-NO" sz="1200" b="1" i="1" dirty="0" smtClean="0">
                <a:solidFill>
                  <a:schemeClr val="bg1"/>
                </a:solidFill>
                <a:ea typeface="Calibri" charset="0"/>
                <a:cs typeface="Times New Roman" charset="0"/>
                <a:sym typeface="Helvetica Light"/>
              </a:rPr>
              <a:t>- Mann, 51, etablerer</a:t>
            </a:r>
            <a:endParaRPr lang="nb-NO" sz="1200" b="1" i="1" dirty="0">
              <a:solidFill>
                <a:schemeClr val="bg1"/>
              </a:solidFill>
              <a:ea typeface="Calibri" charset="0"/>
              <a:cs typeface="Times New Roman" charset="0"/>
              <a:sym typeface="Helvetica Light"/>
            </a:endParaRPr>
          </a:p>
        </p:txBody>
      </p:sp>
      <p:sp>
        <p:nvSpPr>
          <p:cNvPr id="130" name="Rectangle 129"/>
          <p:cNvSpPr/>
          <p:nvPr/>
        </p:nvSpPr>
        <p:spPr>
          <a:xfrm>
            <a:off x="7564571" y="4938021"/>
            <a:ext cx="1593115" cy="1015663"/>
          </a:xfrm>
          <a:prstGeom prst="rect">
            <a:avLst/>
          </a:prstGeom>
        </p:spPr>
        <p:txBody>
          <a:bodyPr wrap="square" numCol="1" spcCol="432000" anchor="ctr">
            <a:spAutoFit/>
          </a:bodyPr>
          <a:lstStyle/>
          <a:p>
            <a:r>
              <a:rPr lang="nb-NO" sz="1200" i="1" dirty="0" smtClean="0">
                <a:solidFill>
                  <a:schemeClr val="bg1"/>
                </a:solidFill>
                <a:ea typeface="Calibri" charset="0"/>
                <a:cs typeface="Times New Roman" charset="0"/>
              </a:rPr>
              <a:t>«De mest lønnsomme har maks 10-15% fortjeneste, men det skal mye til!»</a:t>
            </a:r>
          </a:p>
          <a:p>
            <a:r>
              <a:rPr lang="nb-NO" sz="1200" b="1" i="1" kern="0" dirty="0" smtClean="0">
                <a:solidFill>
                  <a:srgbClr val="FFFFFF"/>
                </a:solidFill>
                <a:latin typeface="Calibri"/>
                <a:cs typeface="Arial"/>
                <a:sym typeface="Helvetica Light"/>
              </a:rPr>
              <a:t>- Mann, 49, etablerer</a:t>
            </a:r>
            <a:endParaRPr lang="nb-NO" sz="1200" b="1" i="1" kern="0" dirty="0">
              <a:solidFill>
                <a:srgbClr val="FFFFFF"/>
              </a:solidFill>
              <a:latin typeface="Calibri"/>
              <a:cs typeface="Arial"/>
              <a:sym typeface="Helvetica Light"/>
            </a:endParaRPr>
          </a:p>
        </p:txBody>
      </p:sp>
      <p:sp>
        <p:nvSpPr>
          <p:cNvPr id="54291" name="TextBox 54290"/>
          <p:cNvSpPr txBox="1"/>
          <p:nvPr/>
        </p:nvSpPr>
        <p:spPr>
          <a:xfrm>
            <a:off x="369277" y="1379214"/>
            <a:ext cx="6383215" cy="1015663"/>
          </a:xfrm>
          <a:prstGeom prst="rect">
            <a:avLst/>
          </a:prstGeom>
          <a:noFill/>
        </p:spPr>
        <p:txBody>
          <a:bodyPr wrap="square" rtlCol="0">
            <a:spAutoFit/>
          </a:bodyPr>
          <a:lstStyle/>
          <a:p>
            <a:r>
              <a:rPr lang="nb-NO" sz="1200" i="1" dirty="0" smtClean="0"/>
              <a:t>Å starte ny restaurant oppleves som en komplisert, langvarig og krevende prosess. </a:t>
            </a:r>
            <a:r>
              <a:rPr lang="nb-NO" sz="1200" i="1" dirty="0"/>
              <a:t>I tillegg er </a:t>
            </a:r>
            <a:r>
              <a:rPr lang="nb-NO" sz="1200" i="1" dirty="0" smtClean="0"/>
              <a:t>restaurantbransjen </a:t>
            </a:r>
            <a:r>
              <a:rPr lang="nb-NO" sz="1200" i="1" dirty="0"/>
              <a:t>preget av lave marginer, hvor de mest </a:t>
            </a:r>
            <a:r>
              <a:rPr lang="nb-NO" sz="1200" i="1" dirty="0" smtClean="0"/>
              <a:t>lønnsomme </a:t>
            </a:r>
            <a:r>
              <a:rPr lang="nb-NO" sz="1200" i="1" dirty="0"/>
              <a:t>har </a:t>
            </a:r>
            <a:r>
              <a:rPr lang="nb-NO" sz="1200" i="1" dirty="0" smtClean="0"/>
              <a:t>10-15</a:t>
            </a:r>
            <a:r>
              <a:rPr lang="nb-NO" sz="1200" i="1" dirty="0"/>
              <a:t>% fortjeneste. </a:t>
            </a:r>
          </a:p>
          <a:p>
            <a:endParaRPr lang="nb-NO" sz="1200" i="1" dirty="0"/>
          </a:p>
          <a:p>
            <a:r>
              <a:rPr lang="nb-NO" sz="1200" i="1" dirty="0" smtClean="0"/>
              <a:t>Likevel ble det etablert i overkant av 500 restauranter, gatekjøkken og puber i 2015. </a:t>
            </a:r>
          </a:p>
          <a:p>
            <a:endParaRPr lang="nb-NO" sz="1200" i="1" dirty="0"/>
          </a:p>
        </p:txBody>
      </p:sp>
      <p:sp>
        <p:nvSpPr>
          <p:cNvPr id="6" name="TextBox 5"/>
          <p:cNvSpPr txBox="1"/>
          <p:nvPr/>
        </p:nvSpPr>
        <p:spPr>
          <a:xfrm>
            <a:off x="28501" y="4555235"/>
            <a:ext cx="477656" cy="261610"/>
          </a:xfrm>
          <a:prstGeom prst="rect">
            <a:avLst/>
          </a:prstGeom>
          <a:noFill/>
        </p:spPr>
        <p:txBody>
          <a:bodyPr wrap="square" rtlCol="0">
            <a:spAutoFit/>
          </a:bodyPr>
          <a:lstStyle/>
          <a:p>
            <a:r>
              <a:rPr lang="en-US" sz="1050" dirty="0" smtClean="0"/>
              <a:t>IDÉ</a:t>
            </a:r>
            <a:endParaRPr lang="en-US" sz="1050" dirty="0"/>
          </a:p>
        </p:txBody>
      </p:sp>
      <p:sp>
        <p:nvSpPr>
          <p:cNvPr id="66" name="TextBox 65"/>
          <p:cNvSpPr txBox="1"/>
          <p:nvPr/>
        </p:nvSpPr>
        <p:spPr>
          <a:xfrm>
            <a:off x="6364637" y="4538660"/>
            <a:ext cx="525422" cy="415498"/>
          </a:xfrm>
          <a:prstGeom prst="rect">
            <a:avLst/>
          </a:prstGeom>
          <a:noFill/>
        </p:spPr>
        <p:txBody>
          <a:bodyPr wrap="square" rtlCol="0">
            <a:spAutoFit/>
          </a:bodyPr>
          <a:lstStyle/>
          <a:p>
            <a:pPr algn="ctr"/>
            <a:r>
              <a:rPr lang="en-US" sz="1050" dirty="0" smtClean="0"/>
              <a:t>DRIFT</a:t>
            </a:r>
            <a:endParaRPr lang="en-US" sz="1050" dirty="0"/>
          </a:p>
        </p:txBody>
      </p:sp>
    </p:spTree>
    <p:extLst>
      <p:ext uri="{BB962C8B-B14F-4D97-AF65-F5344CB8AC3E}">
        <p14:creationId xmlns:p14="http://schemas.microsoft.com/office/powerpoint/2010/main" val="33348615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
        <p:nvSpPr>
          <p:cNvPr id="29" name="Rectangle 28"/>
          <p:cNvSpPr/>
          <p:nvPr/>
        </p:nvSpPr>
        <p:spPr>
          <a:xfrm>
            <a:off x="5292969" y="4897315"/>
            <a:ext cx="6781584" cy="1960684"/>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22837" y="2050304"/>
            <a:ext cx="2959880" cy="480769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677065" y="2050304"/>
            <a:ext cx="2723735" cy="18831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596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608" y="1429385"/>
            <a:ext cx="10515600" cy="4351338"/>
          </a:xfrm>
        </p:spPr>
        <p:txBody>
          <a:bodyPr>
            <a:normAutofit/>
          </a:bodyPr>
          <a:lstStyle/>
          <a:p>
            <a:r>
              <a:rPr lang="nb-NO" sz="2000" dirty="0" smtClean="0"/>
              <a:t>Målbildet for brukerreisen «Ny bedrift» illustreres ved hjelp av fire hovedsteg i brukerreisen</a:t>
            </a:r>
          </a:p>
          <a:p>
            <a:pPr lvl="1"/>
            <a:r>
              <a:rPr lang="nb-NO" sz="1600" dirty="0" smtClean="0"/>
              <a:t>Idé- og planleggingsfase </a:t>
            </a:r>
          </a:p>
          <a:p>
            <a:pPr lvl="1"/>
            <a:r>
              <a:rPr lang="nb-NO" sz="1600" dirty="0" smtClean="0"/>
              <a:t>Registrering av foretak</a:t>
            </a:r>
          </a:p>
          <a:p>
            <a:pPr lvl="1"/>
            <a:r>
              <a:rPr lang="nb-NO" sz="1600" dirty="0" smtClean="0"/>
              <a:t>Søknad om serverings- og skjenkebevilling</a:t>
            </a:r>
          </a:p>
          <a:p>
            <a:pPr lvl="1"/>
            <a:r>
              <a:rPr lang="nb-NO" sz="1600" dirty="0" smtClean="0"/>
              <a:t>Løpende rapporteringer i drift</a:t>
            </a:r>
            <a:br>
              <a:rPr lang="nb-NO" sz="1600" dirty="0" smtClean="0"/>
            </a:br>
            <a:endParaRPr lang="nb-NO" sz="1600" dirty="0" smtClean="0"/>
          </a:p>
          <a:p>
            <a:pPr marL="0" indent="0">
              <a:buNone/>
            </a:pPr>
            <a:endParaRPr lang="nb-NO" sz="2000" dirty="0" smtClean="0"/>
          </a:p>
        </p:txBody>
      </p:sp>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MÅLBILDE FOR FREMTIDENS BRUKERREISE</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Tree>
    <p:extLst>
      <p:ext uri="{BB962C8B-B14F-4D97-AF65-F5344CB8AC3E}">
        <p14:creationId xmlns:p14="http://schemas.microsoft.com/office/powerpoint/2010/main" val="820306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107" y="2624748"/>
            <a:ext cx="10515600" cy="1325563"/>
          </a:xfrm>
        </p:spPr>
        <p:txBody>
          <a:bodyPr/>
          <a:lstStyle/>
          <a:p>
            <a:pPr algn="ctr"/>
            <a:r>
              <a:rPr lang="nb-NO" dirty="0" smtClean="0"/>
              <a:t>Dagens brukerreise</a:t>
            </a:r>
            <a:endParaRPr lang="nb-NO" dirty="0"/>
          </a:p>
        </p:txBody>
      </p:sp>
    </p:spTree>
    <p:extLst>
      <p:ext uri="{BB962C8B-B14F-4D97-AF65-F5344CB8AC3E}">
        <p14:creationId xmlns:p14="http://schemas.microsoft.com/office/powerpoint/2010/main" val="2282028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ext uri="{D42A27DB-BD31-4B8C-83A1-F6EECF244321}">
                <p14:modId xmlns:p14="http://schemas.microsoft.com/office/powerpoint/2010/main" val="4259925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45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5" name="Rectangle 94"/>
          <p:cNvSpPr/>
          <p:nvPr/>
        </p:nvSpPr>
        <p:spPr>
          <a:xfrm>
            <a:off x="1350206" y="1784816"/>
            <a:ext cx="10755923" cy="39979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96714" y="302603"/>
            <a:ext cx="1270690" cy="1455214"/>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352549" y="3745729"/>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96715" y="3745729"/>
            <a:ext cx="1270690"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1</a:t>
            </a:r>
            <a:endParaRPr lang="nb-NO" dirty="0">
              <a:solidFill>
                <a:schemeClr val="tx1"/>
              </a:solidFill>
            </a:endParaRPr>
          </a:p>
        </p:txBody>
      </p:sp>
      <p:pic>
        <p:nvPicPr>
          <p:cNvPr id="81" name="Picture 8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44610" y="323481"/>
            <a:ext cx="267605" cy="267605"/>
          </a:xfrm>
          <a:prstGeom prst="rect">
            <a:avLst/>
          </a:prstGeom>
        </p:spPr>
      </p:pic>
      <p:pic>
        <p:nvPicPr>
          <p:cNvPr id="84" name="Picture 83"/>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610" y="898481"/>
            <a:ext cx="267605" cy="267605"/>
          </a:xfrm>
          <a:prstGeom prst="rect">
            <a:avLst/>
          </a:prstGeom>
        </p:spPr>
      </p:pic>
      <p:pic>
        <p:nvPicPr>
          <p:cNvPr id="85" name="Picture 84"/>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7919" y="1444907"/>
            <a:ext cx="280986" cy="280986"/>
          </a:xfrm>
          <a:prstGeom prst="rect">
            <a:avLst/>
          </a:prstGeom>
        </p:spPr>
      </p:pic>
      <p:sp>
        <p:nvSpPr>
          <p:cNvPr id="89" name="Rectangle 88"/>
          <p:cNvSpPr/>
          <p:nvPr/>
        </p:nvSpPr>
        <p:spPr>
          <a:xfrm>
            <a:off x="1352549" y="302603"/>
            <a:ext cx="10745666" cy="1455214"/>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&lt;</a:t>
            </a:r>
            <a:endParaRPr lang="nb-NO" dirty="0">
              <a:solidFill>
                <a:schemeClr val="tx1"/>
              </a:solidFill>
            </a:endParaRPr>
          </a:p>
        </p:txBody>
      </p:sp>
      <p:cxnSp>
        <p:nvCxnSpPr>
          <p:cNvPr id="91" name="Straight Connector 90"/>
          <p:cNvCxnSpPr/>
          <p:nvPr/>
        </p:nvCxnSpPr>
        <p:spPr>
          <a:xfrm>
            <a:off x="1342293" y="45308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352548" y="1032886"/>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52382" y="1587520"/>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6715" y="1782029"/>
            <a:ext cx="1270689" cy="4034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Kontaktpunkt</a:t>
            </a:r>
            <a:endParaRPr lang="nb-NO" sz="1200" dirty="0">
              <a:solidFill>
                <a:schemeClr val="tx1"/>
              </a:solidFill>
            </a:endParaRPr>
          </a:p>
        </p:txBody>
      </p:sp>
      <p:sp>
        <p:nvSpPr>
          <p:cNvPr id="88" name="Rectangle 87"/>
          <p:cNvSpPr/>
          <p:nvPr/>
        </p:nvSpPr>
        <p:spPr>
          <a:xfrm>
            <a:off x="1342292" y="5815921"/>
            <a:ext cx="10755923" cy="258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96716" y="5815920"/>
            <a:ext cx="1270689" cy="2581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Regelverk</a:t>
            </a:r>
            <a:endParaRPr lang="nb-NO" sz="1200" dirty="0">
              <a:solidFill>
                <a:schemeClr val="tx1"/>
              </a:solidFill>
            </a:endParaRPr>
          </a:p>
        </p:txBody>
      </p:sp>
      <p:sp>
        <p:nvSpPr>
          <p:cNvPr id="106" name="Rectangle 105"/>
          <p:cNvSpPr/>
          <p:nvPr/>
        </p:nvSpPr>
        <p:spPr>
          <a:xfrm>
            <a:off x="1342292" y="6099424"/>
            <a:ext cx="10755922" cy="52049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96713" y="6099424"/>
            <a:ext cx="1270691" cy="5204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Registre og fagsystemer </a:t>
            </a:r>
            <a:endParaRPr lang="nb-NO" sz="1200" dirty="0">
              <a:solidFill>
                <a:schemeClr val="tx1"/>
              </a:solidFill>
            </a:endParaRPr>
          </a:p>
        </p:txBody>
      </p:sp>
      <p:sp>
        <p:nvSpPr>
          <p:cNvPr id="130" name="Rectangle 129"/>
          <p:cNvSpPr/>
          <p:nvPr/>
        </p:nvSpPr>
        <p:spPr>
          <a:xfrm>
            <a:off x="1367404" y="2218327"/>
            <a:ext cx="10745666" cy="1049624"/>
          </a:xfrm>
          <a:prstGeom prst="rect">
            <a:avLst/>
          </a:pr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a:off x="96714" y="2217362"/>
            <a:ext cx="1270691" cy="1049624"/>
          </a:xfrm>
          <a:prstGeom prst="rect">
            <a:avLst/>
          </a:prstGeom>
          <a:solidFill>
            <a:schemeClr val="accent1">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Digitale tjenester</a:t>
            </a:r>
            <a:endParaRPr lang="nb-NO" sz="1200" dirty="0">
              <a:solidFill>
                <a:schemeClr val="tx1"/>
              </a:solidFill>
            </a:endParaRPr>
          </a:p>
        </p:txBody>
      </p:sp>
      <p:cxnSp>
        <p:nvCxnSpPr>
          <p:cNvPr id="135" name="Straight Connector 134"/>
          <p:cNvCxnSpPr/>
          <p:nvPr/>
        </p:nvCxnSpPr>
        <p:spPr>
          <a:xfrm>
            <a:off x="1359071" y="4419891"/>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42293" y="374686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48" name="Rectangular Callout 147"/>
          <p:cNvSpPr/>
          <p:nvPr/>
        </p:nvSpPr>
        <p:spPr>
          <a:xfrm>
            <a:off x="1475791" y="375551"/>
            <a:ext cx="1152626" cy="653728"/>
          </a:xfrm>
          <a:prstGeom prst="wedgeRectCallout">
            <a:avLst>
              <a:gd name="adj1" fmla="val -55541"/>
              <a:gd name="adj2" fmla="val -190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har en idé og skal starte mitt eget selskap.</a:t>
            </a:r>
            <a:endParaRPr lang="nb-NO" sz="900" dirty="0">
              <a:solidFill>
                <a:schemeClr val="tx1"/>
              </a:solidFill>
            </a:endParaRPr>
          </a:p>
        </p:txBody>
      </p:sp>
      <p:sp>
        <p:nvSpPr>
          <p:cNvPr id="7" name="TextBox 6"/>
          <p:cNvSpPr txBox="1"/>
          <p:nvPr/>
        </p:nvSpPr>
        <p:spPr>
          <a:xfrm>
            <a:off x="1342293" y="-48361"/>
            <a:ext cx="3484684" cy="369332"/>
          </a:xfrm>
          <a:prstGeom prst="rect">
            <a:avLst/>
          </a:prstGeom>
          <a:noFill/>
        </p:spPr>
        <p:txBody>
          <a:bodyPr wrap="square" rtlCol="0">
            <a:spAutoFit/>
          </a:bodyPr>
          <a:lstStyle/>
          <a:p>
            <a:r>
              <a:rPr lang="en-US" dirty="0" smtClean="0"/>
              <a:t>IDÈ OG PLANLEGGING </a:t>
            </a:r>
            <a:endParaRPr lang="en-US" dirty="0"/>
          </a:p>
        </p:txBody>
      </p:sp>
      <p:sp>
        <p:nvSpPr>
          <p:cNvPr id="159" name="TextBox 158"/>
          <p:cNvSpPr txBox="1"/>
          <p:nvPr/>
        </p:nvSpPr>
        <p:spPr>
          <a:xfrm>
            <a:off x="5250476" y="-48361"/>
            <a:ext cx="1730620" cy="369332"/>
          </a:xfrm>
          <a:prstGeom prst="rect">
            <a:avLst/>
          </a:prstGeom>
          <a:noFill/>
        </p:spPr>
        <p:txBody>
          <a:bodyPr wrap="square" rtlCol="0">
            <a:spAutoFit/>
          </a:bodyPr>
          <a:lstStyle/>
          <a:p>
            <a:r>
              <a:rPr lang="en-US" dirty="0" smtClean="0"/>
              <a:t>STIFTE SELSKAP</a:t>
            </a:r>
            <a:endParaRPr lang="en-US" dirty="0"/>
          </a:p>
        </p:txBody>
      </p:sp>
      <p:cxnSp>
        <p:nvCxnSpPr>
          <p:cNvPr id="9" name="Straight Connector 8"/>
          <p:cNvCxnSpPr/>
          <p:nvPr/>
        </p:nvCxnSpPr>
        <p:spPr>
          <a:xfrm>
            <a:off x="5250475" y="-6570"/>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352548" y="-2882"/>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1362638" y="3292497"/>
            <a:ext cx="10724433" cy="428859"/>
          </a:xfrm>
          <a:prstGeom prst="rect">
            <a:avLst/>
          </a:prstGeom>
          <a:solidFill>
            <a:schemeClr val="accent3">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96714" y="3292497"/>
            <a:ext cx="1270691" cy="428859"/>
          </a:xfrm>
          <a:prstGeom prst="rect">
            <a:avLst/>
          </a:prstGeom>
          <a:solidFill>
            <a:schemeClr val="accent3">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Fellesløsninger</a:t>
            </a:r>
            <a:endParaRPr lang="nb-NO" sz="1200" dirty="0">
              <a:solidFill>
                <a:schemeClr val="tx1"/>
              </a:solidFill>
            </a:endParaRPr>
          </a:p>
        </p:txBody>
      </p:sp>
      <p:sp>
        <p:nvSpPr>
          <p:cNvPr id="110" name="Rectangle 109"/>
          <p:cNvSpPr/>
          <p:nvPr/>
        </p:nvSpPr>
        <p:spPr>
          <a:xfrm>
            <a:off x="1352548" y="4426638"/>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96714" y="4426638"/>
            <a:ext cx="1270692"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2</a:t>
            </a:r>
            <a:endParaRPr lang="nb-NO" dirty="0">
              <a:solidFill>
                <a:schemeClr val="tx1"/>
              </a:solidFill>
            </a:endParaRPr>
          </a:p>
        </p:txBody>
      </p:sp>
      <p:cxnSp>
        <p:nvCxnSpPr>
          <p:cNvPr id="112" name="Straight Connector 111"/>
          <p:cNvCxnSpPr/>
          <p:nvPr/>
        </p:nvCxnSpPr>
        <p:spPr>
          <a:xfrm>
            <a:off x="1352382" y="5100800"/>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352548" y="5106410"/>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96714" y="5106410"/>
            <a:ext cx="1270691"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Bank</a:t>
            </a:r>
            <a:endParaRPr lang="nb-NO" dirty="0">
              <a:solidFill>
                <a:schemeClr val="tx1"/>
              </a:solidFill>
            </a:endParaRPr>
          </a:p>
        </p:txBody>
      </p:sp>
      <p:cxnSp>
        <p:nvCxnSpPr>
          <p:cNvPr id="120" name="Straight Connector 119"/>
          <p:cNvCxnSpPr/>
          <p:nvPr/>
        </p:nvCxnSpPr>
        <p:spPr>
          <a:xfrm>
            <a:off x="1367459" y="5780572"/>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241766" y="1088852"/>
            <a:ext cx="0" cy="952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Rectangular Callout 148"/>
          <p:cNvSpPr/>
          <p:nvPr/>
        </p:nvSpPr>
        <p:spPr>
          <a:xfrm>
            <a:off x="2680109" y="571413"/>
            <a:ext cx="1152626" cy="893045"/>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er veldig usikker på hvor jeg skal begynne. Savner samlet informasjon ett sted. </a:t>
            </a:r>
            <a:endParaRPr lang="nb-NO" sz="900" dirty="0">
              <a:solidFill>
                <a:schemeClr val="tx1"/>
              </a:solidFill>
            </a:endParaRPr>
          </a:p>
        </p:txBody>
      </p:sp>
      <p:cxnSp>
        <p:nvCxnSpPr>
          <p:cNvPr id="133" name="Straight Connector 132"/>
          <p:cNvCxnSpPr/>
          <p:nvPr/>
        </p:nvCxnSpPr>
        <p:spPr>
          <a:xfrm>
            <a:off x="4551240" y="1145989"/>
            <a:ext cx="0" cy="866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968800" y="1201413"/>
            <a:ext cx="0" cy="2990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7286213" y="2531862"/>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Samordnet registermelding</a:t>
            </a:r>
            <a:endParaRPr lang="nb-NO" sz="1000" dirty="0">
              <a:solidFill>
                <a:schemeClr val="tx1"/>
              </a:solidFill>
            </a:endParaRPr>
          </a:p>
        </p:txBody>
      </p:sp>
      <p:sp>
        <p:nvSpPr>
          <p:cNvPr id="168" name="Rectangular Callout 167"/>
          <p:cNvSpPr/>
          <p:nvPr/>
        </p:nvSpPr>
        <p:spPr>
          <a:xfrm>
            <a:off x="7388284" y="440136"/>
            <a:ext cx="1152626" cy="1024736"/>
          </a:xfrm>
          <a:prstGeom prst="wedgeRectCallout">
            <a:avLst>
              <a:gd name="adj1" fmla="val -54714"/>
              <a:gd name="adj2" fmla="val 175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mye som skal registreres. Jeg må bl.a. laste opp bevis fra banken om at aksjekapital er innbetalt. </a:t>
            </a:r>
            <a:endParaRPr lang="nb-NO" sz="900" dirty="0">
              <a:solidFill>
                <a:schemeClr val="tx1"/>
              </a:solidFill>
            </a:endParaRPr>
          </a:p>
        </p:txBody>
      </p:sp>
      <p:cxnSp>
        <p:nvCxnSpPr>
          <p:cNvPr id="8" name="Elbow Connector 7"/>
          <p:cNvCxnSpPr/>
          <p:nvPr/>
        </p:nvCxnSpPr>
        <p:spPr>
          <a:xfrm rot="5400000">
            <a:off x="5408348" y="4481805"/>
            <a:ext cx="3619127" cy="136607"/>
          </a:xfrm>
          <a:prstGeom prst="bentConnector3">
            <a:avLst>
              <a:gd name="adj1" fmla="val 197"/>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73008" y="6283127"/>
            <a:ext cx="153090" cy="153090"/>
          </a:xfrm>
          <a:prstGeom prst="rect">
            <a:avLst/>
          </a:prstGeom>
          <a:solidFill>
            <a:schemeClr val="bg2">
              <a:lumMod val="90000"/>
            </a:schemeClr>
          </a:solidFill>
          <a:ln>
            <a:solidFill>
              <a:schemeClr val="tx1"/>
            </a:solidFill>
          </a:ln>
        </p:spPr>
      </p:pic>
      <p:sp>
        <p:nvSpPr>
          <p:cNvPr id="156" name="TextBox 155"/>
          <p:cNvSpPr txBox="1"/>
          <p:nvPr/>
        </p:nvSpPr>
        <p:spPr>
          <a:xfrm>
            <a:off x="7144719" y="6251948"/>
            <a:ext cx="488955" cy="215444"/>
          </a:xfrm>
          <a:prstGeom prst="rect">
            <a:avLst/>
          </a:prstGeom>
          <a:noFill/>
        </p:spPr>
        <p:txBody>
          <a:bodyPr wrap="square" rtlCol="0">
            <a:spAutoFit/>
          </a:bodyPr>
          <a:lstStyle/>
          <a:p>
            <a:r>
              <a:rPr lang="nb-NO" sz="800" dirty="0" smtClean="0"/>
              <a:t>Henter </a:t>
            </a:r>
            <a:endParaRPr lang="nb-NO" sz="800" dirty="0"/>
          </a:p>
        </p:txBody>
      </p:sp>
      <p:cxnSp>
        <p:nvCxnSpPr>
          <p:cNvPr id="157" name="Straight Arrow Connector 156"/>
          <p:cNvCxnSpPr/>
          <p:nvPr/>
        </p:nvCxnSpPr>
        <p:spPr>
          <a:xfrm flipV="1">
            <a:off x="7144719" y="3018157"/>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7" idx="3"/>
          </p:cNvCxnSpPr>
          <p:nvPr/>
        </p:nvCxnSpPr>
        <p:spPr>
          <a:xfrm>
            <a:off x="8643646" y="2740546"/>
            <a:ext cx="87111" cy="36191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3"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54212" y="6283129"/>
            <a:ext cx="153090" cy="153090"/>
          </a:xfrm>
          <a:prstGeom prst="rect">
            <a:avLst/>
          </a:prstGeom>
          <a:solidFill>
            <a:schemeClr val="bg2">
              <a:lumMod val="90000"/>
            </a:schemeClr>
          </a:solidFill>
          <a:ln>
            <a:solidFill>
              <a:schemeClr val="tx1"/>
            </a:solidFill>
          </a:ln>
        </p:spPr>
      </p:pic>
      <p:sp>
        <p:nvSpPr>
          <p:cNvPr id="164" name="TextBox 163"/>
          <p:cNvSpPr txBox="1"/>
          <p:nvPr/>
        </p:nvSpPr>
        <p:spPr>
          <a:xfrm>
            <a:off x="8241802" y="6251950"/>
            <a:ext cx="488955" cy="215444"/>
          </a:xfrm>
          <a:prstGeom prst="rect">
            <a:avLst/>
          </a:prstGeom>
          <a:noFill/>
        </p:spPr>
        <p:txBody>
          <a:bodyPr wrap="square" rtlCol="0">
            <a:spAutoFit/>
          </a:bodyPr>
          <a:lstStyle/>
          <a:p>
            <a:r>
              <a:rPr lang="nb-NO" sz="800" dirty="0" smtClean="0"/>
              <a:t>Lagrer </a:t>
            </a:r>
            <a:endParaRPr lang="nb-NO" sz="800" dirty="0"/>
          </a:p>
        </p:txBody>
      </p:sp>
      <p:cxnSp>
        <p:nvCxnSpPr>
          <p:cNvPr id="166" name="Straight Arrow Connector 165"/>
          <p:cNvCxnSpPr/>
          <p:nvPr/>
        </p:nvCxnSpPr>
        <p:spPr>
          <a:xfrm>
            <a:off x="8730757" y="2898926"/>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7281085" y="3879938"/>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Manuell saksbehandling</a:t>
            </a:r>
          </a:p>
        </p:txBody>
      </p:sp>
      <p:sp>
        <p:nvSpPr>
          <p:cNvPr id="193" name="Rectangle 192"/>
          <p:cNvSpPr/>
          <p:nvPr/>
        </p:nvSpPr>
        <p:spPr>
          <a:xfrm>
            <a:off x="7463076" y="3371068"/>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cxnSp>
        <p:nvCxnSpPr>
          <p:cNvPr id="202" name="Straight Arrow Connector 201"/>
          <p:cNvCxnSpPr/>
          <p:nvPr/>
        </p:nvCxnSpPr>
        <p:spPr>
          <a:xfrm flipV="1">
            <a:off x="7144915" y="5501427"/>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8733688" y="5381510"/>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ular Callout 93"/>
          <p:cNvSpPr/>
          <p:nvPr/>
        </p:nvSpPr>
        <p:spPr>
          <a:xfrm>
            <a:off x="4018197" y="992942"/>
            <a:ext cx="1152626" cy="527917"/>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Hvordan oppretter jeg et selskap? Må jeg ha et AS?</a:t>
            </a:r>
            <a:endParaRPr lang="nb-NO" sz="900" dirty="0">
              <a:solidFill>
                <a:schemeClr val="tx1"/>
              </a:solidFill>
            </a:endParaRPr>
          </a:p>
        </p:txBody>
      </p:sp>
      <p:sp>
        <p:nvSpPr>
          <p:cNvPr id="96" name="Rectangle 95"/>
          <p:cNvSpPr/>
          <p:nvPr/>
        </p:nvSpPr>
        <p:spPr>
          <a:xfrm>
            <a:off x="2746492" y="1908393"/>
            <a:ext cx="1019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Google</a:t>
            </a:r>
            <a:endParaRPr lang="nb-NO" sz="1000" dirty="0">
              <a:solidFill>
                <a:schemeClr val="tx1"/>
              </a:solidFill>
            </a:endParaRPr>
          </a:p>
        </p:txBody>
      </p:sp>
      <p:sp>
        <p:nvSpPr>
          <p:cNvPr id="97" name="Rectangle 96"/>
          <p:cNvSpPr/>
          <p:nvPr/>
        </p:nvSpPr>
        <p:spPr>
          <a:xfrm>
            <a:off x="3957863" y="1908393"/>
            <a:ext cx="1121845"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Venner/bekjente</a:t>
            </a:r>
            <a:endParaRPr lang="nb-NO" sz="1000" dirty="0">
              <a:solidFill>
                <a:schemeClr val="tx1"/>
              </a:solidFill>
            </a:endParaRPr>
          </a:p>
        </p:txBody>
      </p:sp>
      <p:sp>
        <p:nvSpPr>
          <p:cNvPr id="98" name="Rectangle 97"/>
          <p:cNvSpPr/>
          <p:nvPr/>
        </p:nvSpPr>
        <p:spPr>
          <a:xfrm>
            <a:off x="7452877" y="1908393"/>
            <a:ext cx="1019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Altinn</a:t>
            </a:r>
            <a:endParaRPr lang="nb-NO" sz="1000" dirty="0">
              <a:solidFill>
                <a:schemeClr val="tx1"/>
              </a:solidFill>
            </a:endParaRPr>
          </a:p>
        </p:txBody>
      </p:sp>
      <p:sp>
        <p:nvSpPr>
          <p:cNvPr id="99" name="TextBox 98"/>
          <p:cNvSpPr txBox="1"/>
          <p:nvPr/>
        </p:nvSpPr>
        <p:spPr>
          <a:xfrm>
            <a:off x="6926824" y="-45851"/>
            <a:ext cx="2287513" cy="369332"/>
          </a:xfrm>
          <a:prstGeom prst="rect">
            <a:avLst/>
          </a:prstGeom>
          <a:noFill/>
        </p:spPr>
        <p:txBody>
          <a:bodyPr wrap="square" rtlCol="0">
            <a:spAutoFit/>
          </a:bodyPr>
          <a:lstStyle/>
          <a:p>
            <a:r>
              <a:rPr lang="en-US" dirty="0" smtClean="0"/>
              <a:t>REGISTRERE FORETAK</a:t>
            </a:r>
            <a:endParaRPr lang="en-US" dirty="0"/>
          </a:p>
        </p:txBody>
      </p:sp>
      <p:cxnSp>
        <p:nvCxnSpPr>
          <p:cNvPr id="100" name="Straight Connector 99"/>
          <p:cNvCxnSpPr/>
          <p:nvPr/>
        </p:nvCxnSpPr>
        <p:spPr>
          <a:xfrm>
            <a:off x="6926824" y="-13262"/>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5976738" y="2364054"/>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976738" y="1275022"/>
            <a:ext cx="0" cy="2718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ular Callout 118"/>
          <p:cNvSpPr/>
          <p:nvPr/>
        </p:nvSpPr>
        <p:spPr>
          <a:xfrm>
            <a:off x="5353036" y="744175"/>
            <a:ext cx="1443418" cy="806418"/>
          </a:xfrm>
          <a:prstGeom prst="wedgeRectCallout">
            <a:avLst>
              <a:gd name="adj1" fmla="val -54714"/>
              <a:gd name="adj2" fmla="val 1870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finnes mange maler for hva et stiftelsesdokument skal innholde. Hva skal jeg gjøre?</a:t>
            </a:r>
            <a:endParaRPr lang="nb-NO" sz="900" dirty="0">
              <a:solidFill>
                <a:schemeClr val="tx1"/>
              </a:solidFill>
            </a:endParaRPr>
          </a:p>
        </p:txBody>
      </p:sp>
      <p:sp>
        <p:nvSpPr>
          <p:cNvPr id="121" name="Rectangle 120"/>
          <p:cNvSpPr/>
          <p:nvPr/>
        </p:nvSpPr>
        <p:spPr>
          <a:xfrm>
            <a:off x="5451295" y="1908393"/>
            <a:ext cx="52334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Altinn</a:t>
            </a:r>
            <a:endParaRPr lang="nb-NO" sz="1000" dirty="0">
              <a:solidFill>
                <a:schemeClr val="tx1"/>
              </a:solidFill>
            </a:endParaRPr>
          </a:p>
        </p:txBody>
      </p:sp>
      <p:sp>
        <p:nvSpPr>
          <p:cNvPr id="124" name="Rectangle 123"/>
          <p:cNvSpPr/>
          <p:nvPr/>
        </p:nvSpPr>
        <p:spPr>
          <a:xfrm>
            <a:off x="5980922" y="1908393"/>
            <a:ext cx="52334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Bank</a:t>
            </a:r>
            <a:endParaRPr lang="nb-NO" sz="1000" dirty="0">
              <a:solidFill>
                <a:schemeClr val="tx1"/>
              </a:solidFill>
            </a:endParaRPr>
          </a:p>
        </p:txBody>
      </p:sp>
      <p:sp>
        <p:nvSpPr>
          <p:cNvPr id="125" name="Rectangle 124"/>
          <p:cNvSpPr/>
          <p:nvPr/>
        </p:nvSpPr>
        <p:spPr>
          <a:xfrm>
            <a:off x="5301756" y="2531862"/>
            <a:ext cx="1357433" cy="417368"/>
          </a:xfrm>
          <a:prstGeom prst="rect">
            <a:avLst/>
          </a:prstGeom>
          <a:solidFill>
            <a:schemeClr val="accent1">
              <a:lumMod val="20000"/>
              <a:lumOff val="80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Stiftelse av aksjeselskap</a:t>
            </a:r>
            <a:endParaRPr lang="nb-NO" sz="1000" dirty="0">
              <a:solidFill>
                <a:schemeClr val="tx1"/>
              </a:solidFill>
            </a:endParaRPr>
          </a:p>
        </p:txBody>
      </p:sp>
      <p:sp>
        <p:nvSpPr>
          <p:cNvPr id="126" name="Rectangle 125"/>
          <p:cNvSpPr/>
          <p:nvPr/>
        </p:nvSpPr>
        <p:spPr>
          <a:xfrm>
            <a:off x="5297949" y="3872988"/>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Brukerstøtte</a:t>
            </a:r>
          </a:p>
        </p:txBody>
      </p:sp>
      <p:sp>
        <p:nvSpPr>
          <p:cNvPr id="137" name="Rectangle 136"/>
          <p:cNvSpPr/>
          <p:nvPr/>
        </p:nvSpPr>
        <p:spPr>
          <a:xfrm>
            <a:off x="11093125" y="1908393"/>
            <a:ext cx="575684"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Venner</a:t>
            </a:r>
            <a:endParaRPr lang="nb-NO" sz="1000" dirty="0">
              <a:solidFill>
                <a:schemeClr val="tx1"/>
              </a:solidFill>
            </a:endParaRPr>
          </a:p>
        </p:txBody>
      </p:sp>
      <p:cxnSp>
        <p:nvCxnSpPr>
          <p:cNvPr id="139" name="Straight Connector 138"/>
          <p:cNvCxnSpPr/>
          <p:nvPr/>
        </p:nvCxnSpPr>
        <p:spPr>
          <a:xfrm>
            <a:off x="9610729" y="1086425"/>
            <a:ext cx="0" cy="4377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Rectangular Callout 139"/>
          <p:cNvSpPr/>
          <p:nvPr/>
        </p:nvSpPr>
        <p:spPr>
          <a:xfrm>
            <a:off x="9030213" y="1028764"/>
            <a:ext cx="1152626" cy="443506"/>
          </a:xfrm>
          <a:prstGeom prst="wedgeRectCallout">
            <a:avLst>
              <a:gd name="adj1" fmla="val -54714"/>
              <a:gd name="adj2" fmla="val 175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må sende firmaattest til banken</a:t>
            </a:r>
            <a:endParaRPr lang="nb-NO" sz="900" dirty="0">
              <a:solidFill>
                <a:schemeClr val="tx1"/>
              </a:solidFill>
            </a:endParaRPr>
          </a:p>
        </p:txBody>
      </p:sp>
      <p:sp>
        <p:nvSpPr>
          <p:cNvPr id="142" name="Rectangle 141"/>
          <p:cNvSpPr/>
          <p:nvPr/>
        </p:nvSpPr>
        <p:spPr>
          <a:xfrm>
            <a:off x="8923014" y="5223766"/>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Åpner sperret konto</a:t>
            </a:r>
          </a:p>
        </p:txBody>
      </p:sp>
      <p:sp>
        <p:nvSpPr>
          <p:cNvPr id="143" name="Rectangle 142"/>
          <p:cNvSpPr/>
          <p:nvPr/>
        </p:nvSpPr>
        <p:spPr>
          <a:xfrm>
            <a:off x="9091800" y="1908393"/>
            <a:ext cx="1019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Bank</a:t>
            </a:r>
            <a:endParaRPr lang="nb-NO" sz="1000" dirty="0">
              <a:solidFill>
                <a:schemeClr val="tx1"/>
              </a:solidFill>
            </a:endParaRPr>
          </a:p>
        </p:txBody>
      </p:sp>
      <p:cxnSp>
        <p:nvCxnSpPr>
          <p:cNvPr id="151" name="Straight Arrow Connector 150"/>
          <p:cNvCxnSpPr/>
          <p:nvPr/>
        </p:nvCxnSpPr>
        <p:spPr>
          <a:xfrm>
            <a:off x="7962934" y="2258942"/>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11100003" y="1245174"/>
            <a:ext cx="0" cy="787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ular Callout 217"/>
          <p:cNvSpPr/>
          <p:nvPr/>
        </p:nvSpPr>
        <p:spPr>
          <a:xfrm>
            <a:off x="10474639" y="1095221"/>
            <a:ext cx="1250727" cy="347202"/>
          </a:xfrm>
          <a:prstGeom prst="wedgeRectCallout">
            <a:avLst>
              <a:gd name="adj1" fmla="val -52605"/>
              <a:gd name="adj2" fmla="val 212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Hva er det neste jeg må gjøre?</a:t>
            </a:r>
            <a:endParaRPr lang="nb-NO" sz="900" dirty="0">
              <a:solidFill>
                <a:schemeClr val="tx1"/>
              </a:solidFill>
            </a:endParaRPr>
          </a:p>
        </p:txBody>
      </p:sp>
      <p:sp>
        <p:nvSpPr>
          <p:cNvPr id="128" name="Rectangle 127"/>
          <p:cNvSpPr/>
          <p:nvPr/>
        </p:nvSpPr>
        <p:spPr>
          <a:xfrm>
            <a:off x="10521703" y="1908393"/>
            <a:ext cx="575684"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Google</a:t>
            </a:r>
            <a:endParaRPr lang="nb-NO" sz="1000" dirty="0">
              <a:solidFill>
                <a:schemeClr val="tx1"/>
              </a:solidFill>
            </a:endParaRPr>
          </a:p>
        </p:txBody>
      </p:sp>
    </p:spTree>
    <p:extLst>
      <p:ext uri="{BB962C8B-B14F-4D97-AF65-F5344CB8AC3E}">
        <p14:creationId xmlns:p14="http://schemas.microsoft.com/office/powerpoint/2010/main" val="2606981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ext uri="{D42A27DB-BD31-4B8C-83A1-F6EECF244321}">
                <p14:modId xmlns:p14="http://schemas.microsoft.com/office/powerpoint/2010/main" val="2323723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5479"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5" name="Rectangle 94"/>
          <p:cNvSpPr/>
          <p:nvPr/>
        </p:nvSpPr>
        <p:spPr>
          <a:xfrm>
            <a:off x="1359624" y="1782190"/>
            <a:ext cx="10755923" cy="39979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96714" y="302603"/>
            <a:ext cx="1270690" cy="1455214"/>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352549" y="3745729"/>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96715" y="3745729"/>
            <a:ext cx="1270690"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1</a:t>
            </a:r>
            <a:endParaRPr lang="nb-NO" dirty="0">
              <a:solidFill>
                <a:schemeClr val="tx1"/>
              </a:solidFill>
            </a:endParaRPr>
          </a:p>
        </p:txBody>
      </p:sp>
      <p:pic>
        <p:nvPicPr>
          <p:cNvPr id="81" name="Picture 8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44610" y="323481"/>
            <a:ext cx="267605" cy="267605"/>
          </a:xfrm>
          <a:prstGeom prst="rect">
            <a:avLst/>
          </a:prstGeom>
        </p:spPr>
      </p:pic>
      <p:pic>
        <p:nvPicPr>
          <p:cNvPr id="84" name="Picture 83"/>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610" y="898481"/>
            <a:ext cx="267605" cy="267605"/>
          </a:xfrm>
          <a:prstGeom prst="rect">
            <a:avLst/>
          </a:prstGeom>
        </p:spPr>
      </p:pic>
      <p:pic>
        <p:nvPicPr>
          <p:cNvPr id="85" name="Picture 84"/>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7919" y="1444907"/>
            <a:ext cx="280986" cy="280986"/>
          </a:xfrm>
          <a:prstGeom prst="rect">
            <a:avLst/>
          </a:prstGeom>
        </p:spPr>
      </p:pic>
      <p:sp>
        <p:nvSpPr>
          <p:cNvPr id="89" name="Rectangle 88"/>
          <p:cNvSpPr/>
          <p:nvPr/>
        </p:nvSpPr>
        <p:spPr>
          <a:xfrm>
            <a:off x="1352549" y="302603"/>
            <a:ext cx="10745666" cy="1455214"/>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&lt;</a:t>
            </a:r>
            <a:endParaRPr lang="nb-NO" dirty="0">
              <a:solidFill>
                <a:schemeClr val="tx1"/>
              </a:solidFill>
            </a:endParaRPr>
          </a:p>
        </p:txBody>
      </p:sp>
      <p:cxnSp>
        <p:nvCxnSpPr>
          <p:cNvPr id="91" name="Straight Connector 90"/>
          <p:cNvCxnSpPr/>
          <p:nvPr/>
        </p:nvCxnSpPr>
        <p:spPr>
          <a:xfrm>
            <a:off x="1342293" y="45308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352548" y="1032886"/>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52382" y="1587520"/>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6715" y="1782029"/>
            <a:ext cx="1270689" cy="40340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Kontaktpunkt</a:t>
            </a:r>
            <a:endParaRPr lang="nb-NO" sz="1200" dirty="0">
              <a:solidFill>
                <a:schemeClr val="tx1"/>
              </a:solidFill>
            </a:endParaRPr>
          </a:p>
        </p:txBody>
      </p:sp>
      <p:sp>
        <p:nvSpPr>
          <p:cNvPr id="88" name="Rectangle 87"/>
          <p:cNvSpPr/>
          <p:nvPr/>
        </p:nvSpPr>
        <p:spPr>
          <a:xfrm>
            <a:off x="1342292" y="5815921"/>
            <a:ext cx="10755923" cy="258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96716" y="5815920"/>
            <a:ext cx="1270689" cy="2581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Regelverk</a:t>
            </a:r>
            <a:endParaRPr lang="nb-NO" sz="1200" dirty="0">
              <a:solidFill>
                <a:schemeClr val="tx1"/>
              </a:solidFill>
            </a:endParaRPr>
          </a:p>
        </p:txBody>
      </p:sp>
      <p:sp>
        <p:nvSpPr>
          <p:cNvPr id="106" name="Rectangle 105"/>
          <p:cNvSpPr/>
          <p:nvPr/>
        </p:nvSpPr>
        <p:spPr>
          <a:xfrm>
            <a:off x="1342292" y="6099424"/>
            <a:ext cx="10755922" cy="52049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96713" y="6099424"/>
            <a:ext cx="1270691" cy="5204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Registre og fagsystemer </a:t>
            </a:r>
            <a:endParaRPr lang="nb-NO" sz="1200" dirty="0">
              <a:solidFill>
                <a:schemeClr val="tx1"/>
              </a:solidFill>
            </a:endParaRPr>
          </a:p>
        </p:txBody>
      </p:sp>
      <p:sp>
        <p:nvSpPr>
          <p:cNvPr id="130" name="Rectangle 129"/>
          <p:cNvSpPr/>
          <p:nvPr/>
        </p:nvSpPr>
        <p:spPr>
          <a:xfrm>
            <a:off x="1367404" y="2218327"/>
            <a:ext cx="10745666" cy="1049624"/>
          </a:xfrm>
          <a:prstGeom prst="rect">
            <a:avLst/>
          </a:pr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a:off x="96714" y="2217362"/>
            <a:ext cx="1270691" cy="1049624"/>
          </a:xfrm>
          <a:prstGeom prst="rect">
            <a:avLst/>
          </a:prstGeom>
          <a:solidFill>
            <a:schemeClr val="accent1">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Digitale tjenester</a:t>
            </a:r>
            <a:endParaRPr lang="nb-NO" sz="1200" dirty="0">
              <a:solidFill>
                <a:schemeClr val="tx1"/>
              </a:solidFill>
            </a:endParaRPr>
          </a:p>
        </p:txBody>
      </p:sp>
      <p:cxnSp>
        <p:nvCxnSpPr>
          <p:cNvPr id="135" name="Straight Connector 134"/>
          <p:cNvCxnSpPr/>
          <p:nvPr/>
        </p:nvCxnSpPr>
        <p:spPr>
          <a:xfrm>
            <a:off x="1359071" y="4419891"/>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42293" y="374686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1362638" y="3292497"/>
            <a:ext cx="10724433" cy="428859"/>
          </a:xfrm>
          <a:prstGeom prst="rect">
            <a:avLst/>
          </a:prstGeom>
          <a:solidFill>
            <a:schemeClr val="accent3">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96714" y="3292497"/>
            <a:ext cx="1270691" cy="428859"/>
          </a:xfrm>
          <a:prstGeom prst="rect">
            <a:avLst/>
          </a:prstGeom>
          <a:solidFill>
            <a:schemeClr val="accent3">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Fellesløsninger</a:t>
            </a:r>
            <a:endParaRPr lang="nb-NO" sz="1200" dirty="0">
              <a:solidFill>
                <a:schemeClr val="tx1"/>
              </a:solidFill>
            </a:endParaRPr>
          </a:p>
        </p:txBody>
      </p:sp>
      <p:sp>
        <p:nvSpPr>
          <p:cNvPr id="110" name="Rectangle 109"/>
          <p:cNvSpPr/>
          <p:nvPr/>
        </p:nvSpPr>
        <p:spPr>
          <a:xfrm>
            <a:off x="1352548" y="4426638"/>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96714" y="4426638"/>
            <a:ext cx="1270692"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2</a:t>
            </a:r>
            <a:endParaRPr lang="nb-NO" dirty="0">
              <a:solidFill>
                <a:schemeClr val="tx1"/>
              </a:solidFill>
            </a:endParaRPr>
          </a:p>
        </p:txBody>
      </p:sp>
      <p:cxnSp>
        <p:nvCxnSpPr>
          <p:cNvPr id="112" name="Straight Connector 111"/>
          <p:cNvCxnSpPr/>
          <p:nvPr/>
        </p:nvCxnSpPr>
        <p:spPr>
          <a:xfrm>
            <a:off x="1352382" y="5100800"/>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352548" y="5106410"/>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96714" y="5106410"/>
            <a:ext cx="1270691"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3</a:t>
            </a:r>
            <a:endParaRPr lang="nb-NO" dirty="0">
              <a:solidFill>
                <a:schemeClr val="tx1"/>
              </a:solidFill>
            </a:endParaRPr>
          </a:p>
        </p:txBody>
      </p:sp>
      <p:cxnSp>
        <p:nvCxnSpPr>
          <p:cNvPr id="120" name="Straight Connector 119"/>
          <p:cNvCxnSpPr/>
          <p:nvPr/>
        </p:nvCxnSpPr>
        <p:spPr>
          <a:xfrm>
            <a:off x="1367459" y="5780572"/>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2128020" y="1088852"/>
            <a:ext cx="0" cy="952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342292" y="-48361"/>
            <a:ext cx="2239842" cy="369332"/>
          </a:xfrm>
          <a:prstGeom prst="rect">
            <a:avLst/>
          </a:prstGeom>
          <a:noFill/>
        </p:spPr>
        <p:txBody>
          <a:bodyPr wrap="square" rtlCol="0">
            <a:spAutoFit/>
          </a:bodyPr>
          <a:lstStyle/>
          <a:p>
            <a:r>
              <a:rPr lang="en-US" dirty="0" smtClean="0"/>
              <a:t>SØKE OM BEVILLING</a:t>
            </a:r>
            <a:endParaRPr lang="en-US" dirty="0"/>
          </a:p>
        </p:txBody>
      </p:sp>
      <p:cxnSp>
        <p:nvCxnSpPr>
          <p:cNvPr id="83" name="Straight Connector 82"/>
          <p:cNvCxnSpPr/>
          <p:nvPr/>
        </p:nvCxnSpPr>
        <p:spPr>
          <a:xfrm>
            <a:off x="1352548" y="5910"/>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8304696" y="-62363"/>
            <a:ext cx="2051105" cy="369332"/>
          </a:xfrm>
          <a:prstGeom prst="rect">
            <a:avLst/>
          </a:prstGeom>
          <a:noFill/>
        </p:spPr>
        <p:txBody>
          <a:bodyPr wrap="square" rtlCol="0">
            <a:spAutoFit/>
          </a:bodyPr>
          <a:lstStyle/>
          <a:p>
            <a:r>
              <a:rPr lang="en-US" dirty="0" smtClean="0"/>
              <a:t>RAPPORTERING</a:t>
            </a:r>
            <a:endParaRPr lang="en-US" dirty="0"/>
          </a:p>
        </p:txBody>
      </p:sp>
      <p:cxnSp>
        <p:nvCxnSpPr>
          <p:cNvPr id="102" name="Straight Connector 101"/>
          <p:cNvCxnSpPr/>
          <p:nvPr/>
        </p:nvCxnSpPr>
        <p:spPr>
          <a:xfrm>
            <a:off x="8314952" y="-8092"/>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Elbow Connector 161"/>
          <p:cNvCxnSpPr/>
          <p:nvPr/>
        </p:nvCxnSpPr>
        <p:spPr>
          <a:xfrm rot="5400000">
            <a:off x="-103760" y="4484274"/>
            <a:ext cx="3619127" cy="136607"/>
          </a:xfrm>
          <a:prstGeom prst="bentConnector3">
            <a:avLst>
              <a:gd name="adj1" fmla="val 197"/>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5"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60900" y="6285596"/>
            <a:ext cx="153090" cy="153090"/>
          </a:xfrm>
          <a:prstGeom prst="rect">
            <a:avLst/>
          </a:prstGeom>
          <a:solidFill>
            <a:schemeClr val="bg2">
              <a:lumMod val="90000"/>
            </a:schemeClr>
          </a:solidFill>
          <a:ln>
            <a:solidFill>
              <a:schemeClr val="tx1"/>
            </a:solidFill>
          </a:ln>
        </p:spPr>
      </p:pic>
      <p:sp>
        <p:nvSpPr>
          <p:cNvPr id="169" name="TextBox 168"/>
          <p:cNvSpPr txBox="1"/>
          <p:nvPr/>
        </p:nvSpPr>
        <p:spPr>
          <a:xfrm>
            <a:off x="1640857" y="6254417"/>
            <a:ext cx="488955" cy="215444"/>
          </a:xfrm>
          <a:prstGeom prst="rect">
            <a:avLst/>
          </a:prstGeom>
          <a:noFill/>
        </p:spPr>
        <p:txBody>
          <a:bodyPr wrap="square" rtlCol="0">
            <a:spAutoFit/>
          </a:bodyPr>
          <a:lstStyle/>
          <a:p>
            <a:r>
              <a:rPr lang="nb-NO" sz="800" dirty="0" smtClean="0"/>
              <a:t>Henter </a:t>
            </a:r>
            <a:endParaRPr lang="nb-NO" sz="800" dirty="0"/>
          </a:p>
        </p:txBody>
      </p:sp>
      <p:cxnSp>
        <p:nvCxnSpPr>
          <p:cNvPr id="170" name="Straight Arrow Connector 169"/>
          <p:cNvCxnSpPr/>
          <p:nvPr/>
        </p:nvCxnSpPr>
        <p:spPr>
          <a:xfrm flipV="1">
            <a:off x="1632611" y="3020626"/>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V="1">
            <a:off x="1632807" y="5503896"/>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2125219" y="719428"/>
            <a:ext cx="0" cy="3289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1713991" y="3861215"/>
            <a:ext cx="1369728" cy="45910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Veileder ved behov. Sender ut anmodning om uttalelse</a:t>
            </a:r>
          </a:p>
        </p:txBody>
      </p:sp>
      <p:cxnSp>
        <p:nvCxnSpPr>
          <p:cNvPr id="175" name="Straight Arrow Connector 174"/>
          <p:cNvCxnSpPr/>
          <p:nvPr/>
        </p:nvCxnSpPr>
        <p:spPr>
          <a:xfrm flipV="1">
            <a:off x="2124116" y="3050366"/>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p:cNvSpPr/>
          <p:nvPr/>
        </p:nvSpPr>
        <p:spPr>
          <a:xfrm>
            <a:off x="1740992" y="2543664"/>
            <a:ext cx="764406"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Søknads- tjeneste</a:t>
            </a:r>
            <a:endParaRPr lang="nb-NO" sz="1000" dirty="0">
              <a:solidFill>
                <a:schemeClr val="tx1"/>
              </a:solidFill>
            </a:endParaRPr>
          </a:p>
        </p:txBody>
      </p:sp>
      <p:sp>
        <p:nvSpPr>
          <p:cNvPr id="180" name="Rectangle 179"/>
          <p:cNvSpPr/>
          <p:nvPr/>
        </p:nvSpPr>
        <p:spPr>
          <a:xfrm>
            <a:off x="1764214" y="3377500"/>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cxnSp>
        <p:nvCxnSpPr>
          <p:cNvPr id="181" name="Straight Arrow Connector 180"/>
          <p:cNvCxnSpPr/>
          <p:nvPr/>
        </p:nvCxnSpPr>
        <p:spPr>
          <a:xfrm>
            <a:off x="2124116" y="2122857"/>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629872" y="1905767"/>
            <a:ext cx="1019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Kommunen</a:t>
            </a:r>
            <a:endParaRPr lang="nb-NO" sz="1000" dirty="0">
              <a:solidFill>
                <a:schemeClr val="tx1"/>
              </a:solidFill>
            </a:endParaRPr>
          </a:p>
        </p:txBody>
      </p:sp>
      <p:sp>
        <p:nvSpPr>
          <p:cNvPr id="149" name="Rectangular Callout 148"/>
          <p:cNvSpPr/>
          <p:nvPr/>
        </p:nvSpPr>
        <p:spPr>
          <a:xfrm>
            <a:off x="1563489" y="571413"/>
            <a:ext cx="1152626" cy="893045"/>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er veldig usikker på hvor jeg skal begynne. Savner samlet informasjon ett sted. </a:t>
            </a:r>
            <a:endParaRPr lang="nb-NO" sz="900" dirty="0">
              <a:solidFill>
                <a:schemeClr val="tx1"/>
              </a:solidFill>
            </a:endParaRPr>
          </a:p>
        </p:txBody>
      </p:sp>
      <p:sp>
        <p:nvSpPr>
          <p:cNvPr id="182" name="Rectangle 181"/>
          <p:cNvSpPr/>
          <p:nvPr/>
        </p:nvSpPr>
        <p:spPr>
          <a:xfrm>
            <a:off x="2480225" y="4559954"/>
            <a:ext cx="1722498"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Manuell behandling av uttalelse.</a:t>
            </a:r>
          </a:p>
        </p:txBody>
      </p:sp>
      <p:cxnSp>
        <p:nvCxnSpPr>
          <p:cNvPr id="5" name="Elbow Connector 4"/>
          <p:cNvCxnSpPr>
            <a:stCxn id="174" idx="2"/>
            <a:endCxn id="182" idx="1"/>
          </p:cNvCxnSpPr>
          <p:nvPr/>
        </p:nvCxnSpPr>
        <p:spPr>
          <a:xfrm rot="16200000" flipH="1">
            <a:off x="2215381" y="4503794"/>
            <a:ext cx="448318" cy="813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2476033" y="5211637"/>
            <a:ext cx="1722498"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Manuell behandling av uttalelse.</a:t>
            </a:r>
          </a:p>
        </p:txBody>
      </p:sp>
      <p:cxnSp>
        <p:nvCxnSpPr>
          <p:cNvPr id="11" name="Elbow Connector 10"/>
          <p:cNvCxnSpPr>
            <a:endCxn id="183" idx="1"/>
          </p:cNvCxnSpPr>
          <p:nvPr/>
        </p:nvCxnSpPr>
        <p:spPr>
          <a:xfrm rot="16200000" flipH="1">
            <a:off x="1887443" y="4831730"/>
            <a:ext cx="1100001" cy="7717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3756285" y="3864923"/>
            <a:ext cx="1369728" cy="45910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Sammenstiller info. Fatter avgjørelse og gir svar. </a:t>
            </a:r>
          </a:p>
        </p:txBody>
      </p:sp>
      <p:cxnSp>
        <p:nvCxnSpPr>
          <p:cNvPr id="13" name="Elbow Connector 12"/>
          <p:cNvCxnSpPr>
            <a:stCxn id="183" idx="3"/>
            <a:endCxn id="184" idx="2"/>
          </p:cNvCxnSpPr>
          <p:nvPr/>
        </p:nvCxnSpPr>
        <p:spPr>
          <a:xfrm flipV="1">
            <a:off x="4198531" y="4324028"/>
            <a:ext cx="242618" cy="109629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Rectangular Callout 184"/>
          <p:cNvSpPr/>
          <p:nvPr/>
        </p:nvSpPr>
        <p:spPr>
          <a:xfrm>
            <a:off x="3077411" y="744175"/>
            <a:ext cx="1152626" cy="578917"/>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tar lang tid å få svar. Hvor mye lenger må jeg vente?</a:t>
            </a:r>
            <a:endParaRPr lang="nb-NO" sz="900" dirty="0">
              <a:solidFill>
                <a:schemeClr val="tx1"/>
              </a:solidFill>
            </a:endParaRPr>
          </a:p>
        </p:txBody>
      </p:sp>
      <p:cxnSp>
        <p:nvCxnSpPr>
          <p:cNvPr id="187" name="Straight Connector 186"/>
          <p:cNvCxnSpPr/>
          <p:nvPr/>
        </p:nvCxnSpPr>
        <p:spPr>
          <a:xfrm>
            <a:off x="5630152" y="1087564"/>
            <a:ext cx="0" cy="952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5114231" y="1905767"/>
            <a:ext cx="1019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Kommunen</a:t>
            </a:r>
            <a:endParaRPr lang="nb-NO" sz="1000" dirty="0">
              <a:solidFill>
                <a:schemeClr val="tx1"/>
              </a:solidFill>
            </a:endParaRPr>
          </a:p>
        </p:txBody>
      </p:sp>
      <p:cxnSp>
        <p:nvCxnSpPr>
          <p:cNvPr id="25" name="Straight Connector 24"/>
          <p:cNvCxnSpPr>
            <a:stCxn id="182" idx="3"/>
          </p:cNvCxnSpPr>
          <p:nvPr/>
        </p:nvCxnSpPr>
        <p:spPr>
          <a:xfrm>
            <a:off x="4202723" y="4768638"/>
            <a:ext cx="2384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84" idx="3"/>
            <a:endCxn id="188" idx="2"/>
          </p:cNvCxnSpPr>
          <p:nvPr/>
        </p:nvCxnSpPr>
        <p:spPr>
          <a:xfrm flipV="1">
            <a:off x="5126013" y="2058407"/>
            <a:ext cx="498148" cy="203606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5630166" y="4100326"/>
            <a:ext cx="0" cy="2246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0"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4204" y="6280666"/>
            <a:ext cx="153090" cy="153090"/>
          </a:xfrm>
          <a:prstGeom prst="rect">
            <a:avLst/>
          </a:prstGeom>
          <a:solidFill>
            <a:schemeClr val="bg2">
              <a:lumMod val="90000"/>
            </a:schemeClr>
          </a:solidFill>
          <a:ln>
            <a:solidFill>
              <a:schemeClr val="tx1"/>
            </a:solidFill>
          </a:ln>
        </p:spPr>
      </p:pic>
      <p:sp>
        <p:nvSpPr>
          <p:cNvPr id="191" name="TextBox 190"/>
          <p:cNvSpPr txBox="1"/>
          <p:nvPr/>
        </p:nvSpPr>
        <p:spPr>
          <a:xfrm>
            <a:off x="5624161" y="6249487"/>
            <a:ext cx="488955" cy="215444"/>
          </a:xfrm>
          <a:prstGeom prst="rect">
            <a:avLst/>
          </a:prstGeom>
          <a:noFill/>
        </p:spPr>
        <p:txBody>
          <a:bodyPr wrap="square" rtlCol="0">
            <a:spAutoFit/>
          </a:bodyPr>
          <a:lstStyle/>
          <a:p>
            <a:r>
              <a:rPr lang="nb-NO" sz="800" dirty="0" smtClean="0"/>
              <a:t>Lagrer </a:t>
            </a:r>
            <a:endParaRPr lang="nb-NO" sz="800" dirty="0"/>
          </a:p>
        </p:txBody>
      </p:sp>
      <p:sp>
        <p:nvSpPr>
          <p:cNvPr id="192" name="Rectangular Callout 191"/>
          <p:cNvSpPr/>
          <p:nvPr/>
        </p:nvSpPr>
        <p:spPr>
          <a:xfrm>
            <a:off x="5053839" y="828682"/>
            <a:ext cx="1152626" cy="578917"/>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tok 2 måneder å få svar. Vi har tapt mye penger på husleie. </a:t>
            </a:r>
            <a:endParaRPr lang="nb-NO" sz="900" dirty="0">
              <a:solidFill>
                <a:schemeClr val="tx1"/>
              </a:solidFill>
            </a:endParaRPr>
          </a:p>
        </p:txBody>
      </p:sp>
      <p:cxnSp>
        <p:nvCxnSpPr>
          <p:cNvPr id="196" name="Straight Connector 195"/>
          <p:cNvCxnSpPr/>
          <p:nvPr/>
        </p:nvCxnSpPr>
        <p:spPr>
          <a:xfrm>
            <a:off x="7129885" y="1125470"/>
            <a:ext cx="0" cy="9527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angular Callout 193"/>
          <p:cNvSpPr/>
          <p:nvPr/>
        </p:nvSpPr>
        <p:spPr>
          <a:xfrm>
            <a:off x="6579542" y="502888"/>
            <a:ext cx="1152626" cy="880911"/>
          </a:xfrm>
          <a:prstGeom prst="wedgeRectCallout">
            <a:avLst>
              <a:gd name="adj1" fmla="val -53951"/>
              <a:gd name="adj2" fmla="val 198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Hvem er det som vet hva om meg? Hvor kan jeg finne ut av dette?  </a:t>
            </a:r>
            <a:endParaRPr lang="nb-NO" sz="900" dirty="0">
              <a:solidFill>
                <a:schemeClr val="tx1"/>
              </a:solidFill>
            </a:endParaRPr>
          </a:p>
        </p:txBody>
      </p:sp>
      <p:sp>
        <p:nvSpPr>
          <p:cNvPr id="197" name="Rectangle 196"/>
          <p:cNvSpPr/>
          <p:nvPr/>
        </p:nvSpPr>
        <p:spPr>
          <a:xfrm>
            <a:off x="6558346" y="1905767"/>
            <a:ext cx="575684"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Altinn</a:t>
            </a:r>
            <a:endParaRPr lang="nb-NO" sz="1000" dirty="0">
              <a:solidFill>
                <a:schemeClr val="tx1"/>
              </a:solidFill>
            </a:endParaRPr>
          </a:p>
        </p:txBody>
      </p:sp>
      <p:sp>
        <p:nvSpPr>
          <p:cNvPr id="198" name="Rectangle 197"/>
          <p:cNvSpPr/>
          <p:nvPr/>
        </p:nvSpPr>
        <p:spPr>
          <a:xfrm>
            <a:off x="7129885" y="1905767"/>
            <a:ext cx="927145"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Skatteetaten</a:t>
            </a:r>
            <a:endParaRPr lang="nb-NO" sz="1000" dirty="0">
              <a:solidFill>
                <a:schemeClr val="tx1"/>
              </a:solidFill>
            </a:endParaRPr>
          </a:p>
        </p:txBody>
      </p:sp>
      <p:cxnSp>
        <p:nvCxnSpPr>
          <p:cNvPr id="203" name="Straight Connector 202"/>
          <p:cNvCxnSpPr/>
          <p:nvPr/>
        </p:nvCxnSpPr>
        <p:spPr>
          <a:xfrm>
            <a:off x="8991744" y="1011096"/>
            <a:ext cx="0" cy="5297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10286565" y="1133309"/>
            <a:ext cx="0" cy="3618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11344573" y="1034681"/>
            <a:ext cx="0" cy="5297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Rectangular Callout 198"/>
          <p:cNvSpPr/>
          <p:nvPr/>
        </p:nvSpPr>
        <p:spPr>
          <a:xfrm>
            <a:off x="8565617" y="664993"/>
            <a:ext cx="3356752" cy="578917"/>
          </a:xfrm>
          <a:prstGeom prst="wedgeRectCallout">
            <a:avLst>
              <a:gd name="adj1" fmla="val -52379"/>
              <a:gd name="adj2" fmla="val 2132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Det er mange rapporteringer som skal gjøres, det er utfordrende å holde styr på alle. Hvor skal jeg gjøre hva, og hvem skal jeg henvende meg til ved spørsmål? </a:t>
            </a:r>
            <a:endParaRPr lang="nb-NO" sz="900" dirty="0">
              <a:solidFill>
                <a:schemeClr val="tx1"/>
              </a:solidFill>
            </a:endParaRPr>
          </a:p>
        </p:txBody>
      </p:sp>
      <p:sp>
        <p:nvSpPr>
          <p:cNvPr id="208" name="Rectangle 207"/>
          <p:cNvSpPr/>
          <p:nvPr/>
        </p:nvSpPr>
        <p:spPr>
          <a:xfrm>
            <a:off x="8613730" y="1905767"/>
            <a:ext cx="766235"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Altinn</a:t>
            </a:r>
            <a:endParaRPr lang="nb-NO" sz="1000" dirty="0">
              <a:solidFill>
                <a:schemeClr val="tx1"/>
              </a:solidFill>
            </a:endParaRPr>
          </a:p>
        </p:txBody>
      </p:sp>
      <p:sp>
        <p:nvSpPr>
          <p:cNvPr id="209" name="Rectangle 208"/>
          <p:cNvSpPr/>
          <p:nvPr/>
        </p:nvSpPr>
        <p:spPr>
          <a:xfrm>
            <a:off x="9822125" y="1905767"/>
            <a:ext cx="927145"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Skatteetaten</a:t>
            </a:r>
            <a:endParaRPr lang="nb-NO" sz="1000" dirty="0">
              <a:solidFill>
                <a:schemeClr val="tx1"/>
              </a:solidFill>
            </a:endParaRPr>
          </a:p>
        </p:txBody>
      </p:sp>
      <p:sp>
        <p:nvSpPr>
          <p:cNvPr id="211" name="Rectangle 210"/>
          <p:cNvSpPr/>
          <p:nvPr/>
        </p:nvSpPr>
        <p:spPr>
          <a:xfrm>
            <a:off x="10914684" y="1905767"/>
            <a:ext cx="842859" cy="15264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Kommunen</a:t>
            </a:r>
            <a:endParaRPr lang="nb-NO" sz="1000" dirty="0">
              <a:solidFill>
                <a:schemeClr val="tx1"/>
              </a:solidFill>
            </a:endParaRPr>
          </a:p>
        </p:txBody>
      </p:sp>
      <p:sp>
        <p:nvSpPr>
          <p:cNvPr id="213" name="Rectangle 212"/>
          <p:cNvSpPr/>
          <p:nvPr/>
        </p:nvSpPr>
        <p:spPr>
          <a:xfrm>
            <a:off x="8535296" y="2539250"/>
            <a:ext cx="9249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Årsregnskap</a:t>
            </a:r>
            <a:endParaRPr lang="nb-NO" sz="1000" dirty="0">
              <a:solidFill>
                <a:schemeClr val="tx1"/>
              </a:solidFill>
            </a:endParaRPr>
          </a:p>
        </p:txBody>
      </p:sp>
      <p:sp>
        <p:nvSpPr>
          <p:cNvPr id="214" name="Rectangle 213"/>
          <p:cNvSpPr/>
          <p:nvPr/>
        </p:nvSpPr>
        <p:spPr>
          <a:xfrm>
            <a:off x="10924148" y="2499840"/>
            <a:ext cx="840848" cy="5050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Omsetnings- oppgave for alkoholsalg</a:t>
            </a:r>
            <a:endParaRPr lang="nb-NO" sz="1000" dirty="0">
              <a:solidFill>
                <a:schemeClr val="tx1"/>
              </a:solidFill>
            </a:endParaRPr>
          </a:p>
        </p:txBody>
      </p:sp>
      <p:sp>
        <p:nvSpPr>
          <p:cNvPr id="215" name="Rectangle 214"/>
          <p:cNvSpPr/>
          <p:nvPr/>
        </p:nvSpPr>
        <p:spPr>
          <a:xfrm>
            <a:off x="9799545" y="4561358"/>
            <a:ext cx="972305"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Gir informasjon</a:t>
            </a:r>
          </a:p>
        </p:txBody>
      </p:sp>
      <p:sp>
        <p:nvSpPr>
          <p:cNvPr id="216" name="Rectangle 215"/>
          <p:cNvSpPr/>
          <p:nvPr/>
        </p:nvSpPr>
        <p:spPr>
          <a:xfrm>
            <a:off x="8507915" y="3878109"/>
            <a:ext cx="972305"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Automatisk og manuell beh.</a:t>
            </a:r>
          </a:p>
        </p:txBody>
      </p:sp>
      <p:sp>
        <p:nvSpPr>
          <p:cNvPr id="217" name="Rectangle 216"/>
          <p:cNvSpPr/>
          <p:nvPr/>
        </p:nvSpPr>
        <p:spPr>
          <a:xfrm>
            <a:off x="10858420" y="5234115"/>
            <a:ext cx="972305"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Manuell behandling</a:t>
            </a:r>
          </a:p>
        </p:txBody>
      </p:sp>
      <p:pic>
        <p:nvPicPr>
          <p:cNvPr id="219"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11787" y="6282826"/>
            <a:ext cx="153090" cy="153090"/>
          </a:xfrm>
          <a:prstGeom prst="rect">
            <a:avLst/>
          </a:prstGeom>
          <a:solidFill>
            <a:schemeClr val="bg2">
              <a:lumMod val="90000"/>
            </a:schemeClr>
          </a:solidFill>
          <a:ln>
            <a:solidFill>
              <a:schemeClr val="tx1"/>
            </a:solidFill>
          </a:ln>
        </p:spPr>
      </p:pic>
      <p:sp>
        <p:nvSpPr>
          <p:cNvPr id="220" name="TextBox 219"/>
          <p:cNvSpPr txBox="1"/>
          <p:nvPr/>
        </p:nvSpPr>
        <p:spPr>
          <a:xfrm>
            <a:off x="8991744" y="6251647"/>
            <a:ext cx="488955" cy="215444"/>
          </a:xfrm>
          <a:prstGeom prst="rect">
            <a:avLst/>
          </a:prstGeom>
          <a:noFill/>
        </p:spPr>
        <p:txBody>
          <a:bodyPr wrap="square" rtlCol="0">
            <a:spAutoFit/>
          </a:bodyPr>
          <a:lstStyle/>
          <a:p>
            <a:r>
              <a:rPr lang="nb-NO" sz="800" dirty="0" smtClean="0"/>
              <a:t>Lagrer </a:t>
            </a:r>
            <a:endParaRPr lang="nb-NO" sz="800" dirty="0"/>
          </a:p>
        </p:txBody>
      </p:sp>
      <p:pic>
        <p:nvPicPr>
          <p:cNvPr id="221"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68225" y="6278141"/>
            <a:ext cx="153090" cy="153090"/>
          </a:xfrm>
          <a:prstGeom prst="rect">
            <a:avLst/>
          </a:prstGeom>
          <a:solidFill>
            <a:schemeClr val="bg2">
              <a:lumMod val="90000"/>
            </a:schemeClr>
          </a:solidFill>
          <a:ln>
            <a:solidFill>
              <a:schemeClr val="tx1"/>
            </a:solidFill>
          </a:ln>
        </p:spPr>
      </p:pic>
      <p:sp>
        <p:nvSpPr>
          <p:cNvPr id="222" name="TextBox 221"/>
          <p:cNvSpPr txBox="1"/>
          <p:nvPr/>
        </p:nvSpPr>
        <p:spPr>
          <a:xfrm>
            <a:off x="11348182" y="6246962"/>
            <a:ext cx="488955" cy="215444"/>
          </a:xfrm>
          <a:prstGeom prst="rect">
            <a:avLst/>
          </a:prstGeom>
          <a:noFill/>
        </p:spPr>
        <p:txBody>
          <a:bodyPr wrap="square" rtlCol="0">
            <a:spAutoFit/>
          </a:bodyPr>
          <a:lstStyle/>
          <a:p>
            <a:r>
              <a:rPr lang="nb-NO" sz="800" dirty="0" smtClean="0"/>
              <a:t>Lagrer </a:t>
            </a:r>
            <a:endParaRPr lang="nb-NO" sz="800" dirty="0"/>
          </a:p>
        </p:txBody>
      </p:sp>
      <p:sp>
        <p:nvSpPr>
          <p:cNvPr id="223" name="Rectangle 222"/>
          <p:cNvSpPr/>
          <p:nvPr/>
        </p:nvSpPr>
        <p:spPr>
          <a:xfrm>
            <a:off x="8640043" y="3383350"/>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sp>
        <p:nvSpPr>
          <p:cNvPr id="224" name="Rectangle 223"/>
          <p:cNvSpPr/>
          <p:nvPr/>
        </p:nvSpPr>
        <p:spPr>
          <a:xfrm>
            <a:off x="10996283" y="3375763"/>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spTree>
    <p:extLst>
      <p:ext uri="{BB962C8B-B14F-4D97-AF65-F5344CB8AC3E}">
        <p14:creationId xmlns:p14="http://schemas.microsoft.com/office/powerpoint/2010/main" val="592921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107" y="2624748"/>
            <a:ext cx="10515600" cy="1325563"/>
          </a:xfrm>
        </p:spPr>
        <p:txBody>
          <a:bodyPr/>
          <a:lstStyle/>
          <a:p>
            <a:pPr algn="ctr"/>
            <a:r>
              <a:rPr lang="nb-NO" dirty="0" smtClean="0"/>
              <a:t>Målbilde for brukerreisen</a:t>
            </a:r>
            <a:endParaRPr lang="nb-NO" dirty="0"/>
          </a:p>
        </p:txBody>
      </p:sp>
    </p:spTree>
    <p:extLst>
      <p:ext uri="{BB962C8B-B14F-4D97-AF65-F5344CB8AC3E}">
        <p14:creationId xmlns:p14="http://schemas.microsoft.com/office/powerpoint/2010/main" val="30885663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ext uri="{D42A27DB-BD31-4B8C-83A1-F6EECF244321}">
                <p14:modId xmlns:p14="http://schemas.microsoft.com/office/powerpoint/2010/main" val="32429970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383"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76225"/>
            <a:ext cx="1270690" cy="1455214"/>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352549" y="3947953"/>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96715" y="3947953"/>
            <a:ext cx="1270690"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1</a:t>
            </a:r>
            <a:endParaRPr lang="nb-NO" dirty="0">
              <a:solidFill>
                <a:schemeClr val="tx1"/>
              </a:solidFill>
            </a:endParaRPr>
          </a:p>
        </p:txBody>
      </p:sp>
      <p:pic>
        <p:nvPicPr>
          <p:cNvPr id="81" name="Picture 8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44610" y="297103"/>
            <a:ext cx="267605" cy="267605"/>
          </a:xfrm>
          <a:prstGeom prst="rect">
            <a:avLst/>
          </a:prstGeom>
        </p:spPr>
      </p:pic>
      <p:pic>
        <p:nvPicPr>
          <p:cNvPr id="84" name="Picture 83"/>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610" y="872103"/>
            <a:ext cx="267605" cy="267605"/>
          </a:xfrm>
          <a:prstGeom prst="rect">
            <a:avLst/>
          </a:prstGeom>
        </p:spPr>
      </p:pic>
      <p:pic>
        <p:nvPicPr>
          <p:cNvPr id="85" name="Picture 84"/>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7919" y="1418529"/>
            <a:ext cx="280986" cy="280986"/>
          </a:xfrm>
          <a:prstGeom prst="rect">
            <a:avLst/>
          </a:prstGeom>
        </p:spPr>
      </p:pic>
      <p:sp>
        <p:nvSpPr>
          <p:cNvPr id="89" name="Rectangle 88"/>
          <p:cNvSpPr/>
          <p:nvPr/>
        </p:nvSpPr>
        <p:spPr>
          <a:xfrm>
            <a:off x="1352549" y="276225"/>
            <a:ext cx="10745666" cy="1455214"/>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&lt;</a:t>
            </a:r>
            <a:endParaRPr lang="nb-NO" dirty="0">
              <a:solidFill>
                <a:schemeClr val="tx1"/>
              </a:solidFill>
            </a:endParaRPr>
          </a:p>
        </p:txBody>
      </p:sp>
      <p:cxnSp>
        <p:nvCxnSpPr>
          <p:cNvPr id="91" name="Straight Connector 90"/>
          <p:cNvCxnSpPr/>
          <p:nvPr/>
        </p:nvCxnSpPr>
        <p:spPr>
          <a:xfrm>
            <a:off x="1342293" y="426707"/>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352548" y="1006508"/>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52382" y="1561142"/>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342293" y="1755651"/>
            <a:ext cx="10755922" cy="1697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96715" y="1755651"/>
            <a:ext cx="1270689" cy="169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Kontaktpunkt</a:t>
            </a:r>
            <a:endParaRPr lang="nb-NO" sz="1200" dirty="0">
              <a:solidFill>
                <a:schemeClr val="tx1"/>
              </a:solidFill>
            </a:endParaRPr>
          </a:p>
        </p:txBody>
      </p:sp>
      <p:sp>
        <p:nvSpPr>
          <p:cNvPr id="88" name="Rectangle 87"/>
          <p:cNvSpPr/>
          <p:nvPr/>
        </p:nvSpPr>
        <p:spPr>
          <a:xfrm>
            <a:off x="1342292" y="6018145"/>
            <a:ext cx="10755923" cy="258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96716" y="6018144"/>
            <a:ext cx="1270689" cy="2581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Regelverk</a:t>
            </a:r>
            <a:endParaRPr lang="nb-NO" sz="1200" dirty="0">
              <a:solidFill>
                <a:schemeClr val="tx1"/>
              </a:solidFill>
            </a:endParaRPr>
          </a:p>
        </p:txBody>
      </p:sp>
      <p:sp>
        <p:nvSpPr>
          <p:cNvPr id="106" name="Rectangle 105"/>
          <p:cNvSpPr/>
          <p:nvPr/>
        </p:nvSpPr>
        <p:spPr>
          <a:xfrm>
            <a:off x="1342292" y="6301648"/>
            <a:ext cx="10755922" cy="52049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96713" y="6301648"/>
            <a:ext cx="1270691" cy="5204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Registre og fagsystemer </a:t>
            </a:r>
            <a:endParaRPr lang="nb-NO" sz="1200" dirty="0">
              <a:solidFill>
                <a:schemeClr val="tx1"/>
              </a:solidFill>
            </a:endParaRPr>
          </a:p>
        </p:txBody>
      </p:sp>
      <p:sp>
        <p:nvSpPr>
          <p:cNvPr id="130" name="Rectangle 129"/>
          <p:cNvSpPr/>
          <p:nvPr/>
        </p:nvSpPr>
        <p:spPr>
          <a:xfrm>
            <a:off x="1352548" y="2419586"/>
            <a:ext cx="10745666" cy="1049624"/>
          </a:xfrm>
          <a:prstGeom prst="rect">
            <a:avLst/>
          </a:pr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a:off x="96714" y="2419586"/>
            <a:ext cx="1270691" cy="1049624"/>
          </a:xfrm>
          <a:prstGeom prst="rect">
            <a:avLst/>
          </a:prstGeom>
          <a:solidFill>
            <a:schemeClr val="accent1">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Digitale tjenester</a:t>
            </a:r>
            <a:endParaRPr lang="nb-NO" sz="1200" dirty="0">
              <a:solidFill>
                <a:schemeClr val="tx1"/>
              </a:solidFill>
            </a:endParaRPr>
          </a:p>
        </p:txBody>
      </p:sp>
      <p:cxnSp>
        <p:nvCxnSpPr>
          <p:cNvPr id="135" name="Straight Connector 134"/>
          <p:cNvCxnSpPr/>
          <p:nvPr/>
        </p:nvCxnSpPr>
        <p:spPr>
          <a:xfrm>
            <a:off x="1359071" y="462211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42293" y="3949089"/>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48" name="Rectangular Callout 147"/>
          <p:cNvSpPr/>
          <p:nvPr/>
        </p:nvSpPr>
        <p:spPr>
          <a:xfrm>
            <a:off x="1563711" y="349173"/>
            <a:ext cx="1152626" cy="653728"/>
          </a:xfrm>
          <a:prstGeom prst="wedgeRectCallout">
            <a:avLst>
              <a:gd name="adj1" fmla="val -55541"/>
              <a:gd name="adj2" fmla="val -190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har en idé og skal starte mitt eget selskap.</a:t>
            </a:r>
            <a:endParaRPr lang="nb-NO" sz="900" dirty="0">
              <a:solidFill>
                <a:schemeClr val="tx1"/>
              </a:solidFill>
            </a:endParaRPr>
          </a:p>
        </p:txBody>
      </p:sp>
      <p:sp>
        <p:nvSpPr>
          <p:cNvPr id="7" name="TextBox 6"/>
          <p:cNvSpPr txBox="1"/>
          <p:nvPr/>
        </p:nvSpPr>
        <p:spPr>
          <a:xfrm>
            <a:off x="1342292" y="-48361"/>
            <a:ext cx="2629879" cy="369332"/>
          </a:xfrm>
          <a:prstGeom prst="rect">
            <a:avLst/>
          </a:prstGeom>
          <a:noFill/>
        </p:spPr>
        <p:txBody>
          <a:bodyPr wrap="square" rtlCol="0">
            <a:spAutoFit/>
          </a:bodyPr>
          <a:lstStyle/>
          <a:p>
            <a:r>
              <a:rPr lang="en-US" dirty="0" smtClean="0"/>
              <a:t>IDÈ OG PLANLEGGING</a:t>
            </a:r>
            <a:endParaRPr lang="en-US" dirty="0"/>
          </a:p>
        </p:txBody>
      </p:sp>
      <p:sp>
        <p:nvSpPr>
          <p:cNvPr id="159" name="TextBox 158"/>
          <p:cNvSpPr txBox="1"/>
          <p:nvPr/>
        </p:nvSpPr>
        <p:spPr>
          <a:xfrm>
            <a:off x="5399942" y="-48361"/>
            <a:ext cx="3434421" cy="369332"/>
          </a:xfrm>
          <a:prstGeom prst="rect">
            <a:avLst/>
          </a:prstGeom>
          <a:noFill/>
        </p:spPr>
        <p:txBody>
          <a:bodyPr wrap="square" rtlCol="0">
            <a:spAutoFit/>
          </a:bodyPr>
          <a:lstStyle/>
          <a:p>
            <a:r>
              <a:rPr lang="en-US" dirty="0" smtClean="0"/>
              <a:t>STIFTE OG REGISTRERE FORETAK</a:t>
            </a:r>
            <a:endParaRPr lang="en-US" dirty="0"/>
          </a:p>
        </p:txBody>
      </p:sp>
      <p:cxnSp>
        <p:nvCxnSpPr>
          <p:cNvPr id="9" name="Straight Connector 8"/>
          <p:cNvCxnSpPr/>
          <p:nvPr/>
        </p:nvCxnSpPr>
        <p:spPr>
          <a:xfrm>
            <a:off x="5399942" y="-6570"/>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352548" y="5910"/>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342293" y="1958278"/>
            <a:ext cx="10755922" cy="428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p:nvSpPr>
        <p:spPr>
          <a:xfrm>
            <a:off x="96715" y="1958278"/>
            <a:ext cx="1270689" cy="428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Samhandlings- tjeneste</a:t>
            </a:r>
            <a:endParaRPr lang="nb-NO" sz="1200" dirty="0">
              <a:solidFill>
                <a:schemeClr val="tx1"/>
              </a:solidFill>
            </a:endParaRPr>
          </a:p>
        </p:txBody>
      </p:sp>
      <p:sp>
        <p:nvSpPr>
          <p:cNvPr id="108" name="Rectangle 107"/>
          <p:cNvSpPr/>
          <p:nvPr/>
        </p:nvSpPr>
        <p:spPr>
          <a:xfrm>
            <a:off x="1362638" y="3494721"/>
            <a:ext cx="10724433" cy="428859"/>
          </a:xfrm>
          <a:prstGeom prst="rect">
            <a:avLst/>
          </a:prstGeom>
          <a:solidFill>
            <a:schemeClr val="accent3">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96714" y="3494721"/>
            <a:ext cx="1270691" cy="428859"/>
          </a:xfrm>
          <a:prstGeom prst="rect">
            <a:avLst/>
          </a:prstGeom>
          <a:solidFill>
            <a:schemeClr val="accent3">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Fellesløsninger</a:t>
            </a:r>
            <a:endParaRPr lang="nb-NO" sz="1200" dirty="0">
              <a:solidFill>
                <a:schemeClr val="tx1"/>
              </a:solidFill>
            </a:endParaRPr>
          </a:p>
        </p:txBody>
      </p:sp>
      <p:sp>
        <p:nvSpPr>
          <p:cNvPr id="110" name="Rectangle 109"/>
          <p:cNvSpPr/>
          <p:nvPr/>
        </p:nvSpPr>
        <p:spPr>
          <a:xfrm>
            <a:off x="1352548" y="4628862"/>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96714" y="4628862"/>
            <a:ext cx="1270692"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2</a:t>
            </a:r>
            <a:endParaRPr lang="nb-NO" dirty="0">
              <a:solidFill>
                <a:schemeClr val="tx1"/>
              </a:solidFill>
            </a:endParaRPr>
          </a:p>
        </p:txBody>
      </p:sp>
      <p:cxnSp>
        <p:nvCxnSpPr>
          <p:cNvPr id="112" name="Straight Connector 111"/>
          <p:cNvCxnSpPr/>
          <p:nvPr/>
        </p:nvCxnSpPr>
        <p:spPr>
          <a:xfrm>
            <a:off x="1352382" y="5303024"/>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352548" y="5308634"/>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96714" y="5308634"/>
            <a:ext cx="1270691"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Bank</a:t>
            </a:r>
            <a:endParaRPr lang="nb-NO" dirty="0">
              <a:solidFill>
                <a:schemeClr val="tx1"/>
              </a:solidFill>
            </a:endParaRPr>
          </a:p>
        </p:txBody>
      </p:sp>
      <p:cxnSp>
        <p:nvCxnSpPr>
          <p:cNvPr id="120" name="Straight Connector 119"/>
          <p:cNvCxnSpPr/>
          <p:nvPr/>
        </p:nvCxnSpPr>
        <p:spPr>
          <a:xfrm>
            <a:off x="1367459" y="5982796"/>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22" name="Oval 121"/>
          <p:cNvSpPr>
            <a:spLocks noChangeAspect="1"/>
          </p:cNvSpPr>
          <p:nvPr/>
        </p:nvSpPr>
        <p:spPr>
          <a:xfrm>
            <a:off x="3358104" y="1806190"/>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3" name="Straight Connector 122"/>
          <p:cNvCxnSpPr/>
          <p:nvPr/>
        </p:nvCxnSpPr>
        <p:spPr>
          <a:xfrm>
            <a:off x="3394104" y="883076"/>
            <a:ext cx="0" cy="1856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Rectangular Callout 148"/>
          <p:cNvSpPr/>
          <p:nvPr/>
        </p:nvSpPr>
        <p:spPr>
          <a:xfrm>
            <a:off x="2819546" y="356225"/>
            <a:ext cx="1152626" cy="1029257"/>
          </a:xfrm>
          <a:prstGeom prst="wedgeRectCallout">
            <a:avLst>
              <a:gd name="adj1" fmla="val -54714"/>
              <a:gd name="adj2" fmla="val -220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Tjenesten var enkel å finne!</a:t>
            </a:r>
          </a:p>
          <a:p>
            <a:pPr algn="ctr"/>
            <a:endParaRPr lang="nb-NO" sz="900" dirty="0">
              <a:solidFill>
                <a:schemeClr val="tx1"/>
              </a:solidFill>
            </a:endParaRPr>
          </a:p>
          <a:p>
            <a:pPr algn="ctr"/>
            <a:r>
              <a:rPr lang="nb-NO" sz="900" dirty="0" smtClean="0">
                <a:solidFill>
                  <a:schemeClr val="tx1"/>
                </a:solidFill>
              </a:rPr>
              <a:t>Tjenesten ga meg et godt overordnet overblikk over veien videre.</a:t>
            </a:r>
            <a:endParaRPr lang="nb-NO" sz="900" dirty="0">
              <a:solidFill>
                <a:schemeClr val="tx1"/>
              </a:solidFill>
            </a:endParaRPr>
          </a:p>
        </p:txBody>
      </p:sp>
      <p:sp>
        <p:nvSpPr>
          <p:cNvPr id="5" name="Rectangle 4"/>
          <p:cNvSpPr/>
          <p:nvPr/>
        </p:nvSpPr>
        <p:spPr>
          <a:xfrm>
            <a:off x="2883070" y="2734086"/>
            <a:ext cx="1019859"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Dialogtjeneste for oppstart</a:t>
            </a:r>
            <a:endParaRPr lang="nb-NO" sz="1000" dirty="0">
              <a:solidFill>
                <a:schemeClr val="tx1"/>
              </a:solidFill>
            </a:endParaRPr>
          </a:p>
        </p:txBody>
      </p:sp>
      <p:sp>
        <p:nvSpPr>
          <p:cNvPr id="131" name="Oval 130"/>
          <p:cNvSpPr>
            <a:spLocks noChangeAspect="1"/>
          </p:cNvSpPr>
          <p:nvPr/>
        </p:nvSpPr>
        <p:spPr>
          <a:xfrm>
            <a:off x="4664704" y="1806190"/>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3" name="Straight Connector 132"/>
          <p:cNvCxnSpPr/>
          <p:nvPr/>
        </p:nvCxnSpPr>
        <p:spPr>
          <a:xfrm>
            <a:off x="4700704" y="629080"/>
            <a:ext cx="0" cy="2990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4189670" y="2734086"/>
            <a:ext cx="1019859"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Velg org. form</a:t>
            </a:r>
            <a:endParaRPr lang="nb-NO" sz="1000" dirty="0">
              <a:solidFill>
                <a:schemeClr val="tx1"/>
              </a:solidFill>
            </a:endParaRPr>
          </a:p>
        </p:txBody>
      </p:sp>
      <p:sp>
        <p:nvSpPr>
          <p:cNvPr id="152" name="Rectangular Callout 151"/>
          <p:cNvSpPr/>
          <p:nvPr/>
        </p:nvSpPr>
        <p:spPr>
          <a:xfrm>
            <a:off x="4123006" y="356225"/>
            <a:ext cx="1152626" cy="929027"/>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fikk hjelp til å finne organisasjons- formen som passet best for meg. Det var nyttig!</a:t>
            </a:r>
            <a:endParaRPr lang="nb-NO" sz="900" dirty="0">
              <a:solidFill>
                <a:schemeClr val="tx1"/>
              </a:solidFill>
            </a:endParaRPr>
          </a:p>
        </p:txBody>
      </p:sp>
      <p:sp>
        <p:nvSpPr>
          <p:cNvPr id="144" name="Oval 143"/>
          <p:cNvSpPr>
            <a:spLocks noChangeAspect="1"/>
          </p:cNvSpPr>
          <p:nvPr/>
        </p:nvSpPr>
        <p:spPr>
          <a:xfrm>
            <a:off x="6180369" y="1806190"/>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5" name="Straight Connector 144"/>
          <p:cNvCxnSpPr/>
          <p:nvPr/>
        </p:nvCxnSpPr>
        <p:spPr>
          <a:xfrm>
            <a:off x="6219135" y="1175035"/>
            <a:ext cx="0" cy="2990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5536548" y="2734086"/>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Samordnet registermelding 2.0</a:t>
            </a:r>
            <a:endParaRPr lang="nb-NO" sz="1000" dirty="0">
              <a:solidFill>
                <a:schemeClr val="tx1"/>
              </a:solidFill>
            </a:endParaRPr>
          </a:p>
        </p:txBody>
      </p:sp>
      <p:sp>
        <p:nvSpPr>
          <p:cNvPr id="150" name="Rectangle 149"/>
          <p:cNvSpPr/>
          <p:nvPr/>
        </p:nvSpPr>
        <p:spPr>
          <a:xfrm>
            <a:off x="4189389" y="3566584"/>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sp>
        <p:nvSpPr>
          <p:cNvPr id="168" name="Rectangular Callout 167"/>
          <p:cNvSpPr/>
          <p:nvPr/>
        </p:nvSpPr>
        <p:spPr>
          <a:xfrm>
            <a:off x="5638619" y="413758"/>
            <a:ext cx="1152626" cy="1024736"/>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Tjenesten tar meg videre til der jeg skal registrere foretaket mitt. Det var enkelt å oppgi korrekt informasjon.</a:t>
            </a:r>
            <a:endParaRPr lang="nb-NO" sz="900" dirty="0">
              <a:solidFill>
                <a:schemeClr val="tx1"/>
              </a:solidFill>
            </a:endParaRPr>
          </a:p>
        </p:txBody>
      </p:sp>
      <p:cxnSp>
        <p:nvCxnSpPr>
          <p:cNvPr id="8" name="Elbow Connector 7"/>
          <p:cNvCxnSpPr/>
          <p:nvPr/>
        </p:nvCxnSpPr>
        <p:spPr>
          <a:xfrm rot="5400000">
            <a:off x="3658683" y="4684029"/>
            <a:ext cx="3619127" cy="136607"/>
          </a:xfrm>
          <a:prstGeom prst="bentConnector3">
            <a:avLst>
              <a:gd name="adj1" fmla="val 197"/>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23343" y="6485351"/>
            <a:ext cx="153090" cy="153090"/>
          </a:xfrm>
          <a:prstGeom prst="rect">
            <a:avLst/>
          </a:prstGeom>
          <a:solidFill>
            <a:schemeClr val="bg2">
              <a:lumMod val="90000"/>
            </a:schemeClr>
          </a:solidFill>
          <a:ln>
            <a:solidFill>
              <a:schemeClr val="tx1"/>
            </a:solidFill>
          </a:ln>
        </p:spPr>
      </p:pic>
      <p:sp>
        <p:nvSpPr>
          <p:cNvPr id="156" name="TextBox 155"/>
          <p:cNvSpPr txBox="1"/>
          <p:nvPr/>
        </p:nvSpPr>
        <p:spPr>
          <a:xfrm>
            <a:off x="4910933" y="6454172"/>
            <a:ext cx="488955" cy="215444"/>
          </a:xfrm>
          <a:prstGeom prst="rect">
            <a:avLst/>
          </a:prstGeom>
          <a:noFill/>
        </p:spPr>
        <p:txBody>
          <a:bodyPr wrap="square" rtlCol="0">
            <a:spAutoFit/>
          </a:bodyPr>
          <a:lstStyle/>
          <a:p>
            <a:r>
              <a:rPr lang="nb-NO" sz="800" dirty="0" smtClean="0"/>
              <a:t>Henter </a:t>
            </a:r>
            <a:endParaRPr lang="nb-NO" sz="800" dirty="0"/>
          </a:p>
        </p:txBody>
      </p:sp>
      <p:cxnSp>
        <p:nvCxnSpPr>
          <p:cNvPr id="157" name="Straight Arrow Connector 156"/>
          <p:cNvCxnSpPr/>
          <p:nvPr/>
        </p:nvCxnSpPr>
        <p:spPr>
          <a:xfrm flipV="1">
            <a:off x="5403443" y="322038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7" idx="3"/>
          </p:cNvCxnSpPr>
          <p:nvPr/>
        </p:nvCxnSpPr>
        <p:spPr>
          <a:xfrm>
            <a:off x="6893981" y="2942770"/>
            <a:ext cx="87111" cy="36191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3"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04547" y="6485353"/>
            <a:ext cx="153090" cy="153090"/>
          </a:xfrm>
          <a:prstGeom prst="rect">
            <a:avLst/>
          </a:prstGeom>
          <a:solidFill>
            <a:schemeClr val="bg2">
              <a:lumMod val="90000"/>
            </a:schemeClr>
          </a:solidFill>
          <a:ln>
            <a:solidFill>
              <a:schemeClr val="tx1"/>
            </a:solidFill>
          </a:ln>
        </p:spPr>
      </p:pic>
      <p:sp>
        <p:nvSpPr>
          <p:cNvPr id="164" name="TextBox 163"/>
          <p:cNvSpPr txBox="1"/>
          <p:nvPr/>
        </p:nvSpPr>
        <p:spPr>
          <a:xfrm>
            <a:off x="6492137" y="6454174"/>
            <a:ext cx="488955" cy="215444"/>
          </a:xfrm>
          <a:prstGeom prst="rect">
            <a:avLst/>
          </a:prstGeom>
          <a:noFill/>
        </p:spPr>
        <p:txBody>
          <a:bodyPr wrap="square" rtlCol="0">
            <a:spAutoFit/>
          </a:bodyPr>
          <a:lstStyle/>
          <a:p>
            <a:r>
              <a:rPr lang="nb-NO" sz="800" dirty="0" smtClean="0"/>
              <a:t>Lagrer </a:t>
            </a:r>
            <a:endParaRPr lang="nb-NO" sz="800" dirty="0"/>
          </a:p>
        </p:txBody>
      </p:sp>
      <p:cxnSp>
        <p:nvCxnSpPr>
          <p:cNvPr id="166" name="Straight Arrow Connector 165"/>
          <p:cNvCxnSpPr/>
          <p:nvPr/>
        </p:nvCxnSpPr>
        <p:spPr>
          <a:xfrm>
            <a:off x="6981092" y="3101150"/>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5531420" y="4082162"/>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Veileder. Manuell </a:t>
            </a:r>
            <a:r>
              <a:rPr lang="nb-NO" sz="1000" dirty="0" err="1" smtClean="0">
                <a:solidFill>
                  <a:schemeClr val="tx1"/>
                </a:solidFill>
              </a:rPr>
              <a:t>saksbeh</a:t>
            </a:r>
            <a:r>
              <a:rPr lang="nb-NO" sz="1000" dirty="0" smtClean="0">
                <a:solidFill>
                  <a:schemeClr val="tx1"/>
                </a:solidFill>
              </a:rPr>
              <a:t>. ved avvik </a:t>
            </a:r>
          </a:p>
        </p:txBody>
      </p:sp>
      <p:sp>
        <p:nvSpPr>
          <p:cNvPr id="170" name="Rectangle 169"/>
          <p:cNvSpPr/>
          <p:nvPr/>
        </p:nvSpPr>
        <p:spPr>
          <a:xfrm>
            <a:off x="5463548" y="5423196"/>
            <a:ext cx="1493176" cy="45910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Signerer elektronisk.</a:t>
            </a:r>
            <a:br>
              <a:rPr lang="nb-NO" sz="1000" dirty="0" smtClean="0">
                <a:solidFill>
                  <a:schemeClr val="tx1"/>
                </a:solidFill>
              </a:rPr>
            </a:br>
            <a:r>
              <a:rPr lang="nb-NO" sz="1000" dirty="0" smtClean="0">
                <a:solidFill>
                  <a:schemeClr val="tx1"/>
                </a:solidFill>
              </a:rPr>
              <a:t>Mottar bekreftelse automatisk. Åpner konto</a:t>
            </a:r>
          </a:p>
        </p:txBody>
      </p:sp>
      <p:cxnSp>
        <p:nvCxnSpPr>
          <p:cNvPr id="21" name="Straight Arrow Connector 20"/>
          <p:cNvCxnSpPr>
            <a:stCxn id="167" idx="2"/>
            <a:endCxn id="170" idx="0"/>
          </p:cNvCxnSpPr>
          <p:nvPr/>
        </p:nvCxnSpPr>
        <p:spPr>
          <a:xfrm flipH="1">
            <a:off x="6210136" y="4499530"/>
            <a:ext cx="1" cy="9236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flipV="1">
            <a:off x="8207338" y="2573268"/>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a:spLocks noChangeAspect="1"/>
          </p:cNvSpPr>
          <p:nvPr/>
        </p:nvSpPr>
        <p:spPr>
          <a:xfrm>
            <a:off x="8171338" y="1806190"/>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9" name="Straight Connector 178"/>
          <p:cNvCxnSpPr/>
          <p:nvPr/>
        </p:nvCxnSpPr>
        <p:spPr>
          <a:xfrm>
            <a:off x="8207338" y="1027034"/>
            <a:ext cx="0" cy="2718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ular Callout 217"/>
          <p:cNvSpPr/>
          <p:nvPr/>
        </p:nvSpPr>
        <p:spPr>
          <a:xfrm>
            <a:off x="7583636" y="381890"/>
            <a:ext cx="1250727" cy="806418"/>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mottok organisasjonsnummer og næringskode med én gang!</a:t>
            </a:r>
            <a:endParaRPr lang="nb-NO" sz="900" dirty="0">
              <a:solidFill>
                <a:schemeClr val="tx1"/>
              </a:solidFill>
            </a:endParaRPr>
          </a:p>
        </p:txBody>
      </p:sp>
      <p:cxnSp>
        <p:nvCxnSpPr>
          <p:cNvPr id="27" name="Straight Connector 26"/>
          <p:cNvCxnSpPr/>
          <p:nvPr/>
        </p:nvCxnSpPr>
        <p:spPr>
          <a:xfrm>
            <a:off x="6983096" y="3710354"/>
            <a:ext cx="734553" cy="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7696351" y="3566584"/>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Svar-UT</a:t>
            </a:r>
            <a:endParaRPr lang="nb-NO" sz="1000" dirty="0">
              <a:solidFill>
                <a:schemeClr val="tx1"/>
              </a:solidFill>
            </a:endParaRPr>
          </a:p>
        </p:txBody>
      </p:sp>
      <p:sp>
        <p:nvSpPr>
          <p:cNvPr id="185" name="Oval 184"/>
          <p:cNvSpPr>
            <a:spLocks noChangeAspect="1"/>
          </p:cNvSpPr>
          <p:nvPr/>
        </p:nvSpPr>
        <p:spPr>
          <a:xfrm>
            <a:off x="10153220" y="1806190"/>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6" name="Straight Connector 185"/>
          <p:cNvCxnSpPr/>
          <p:nvPr/>
        </p:nvCxnSpPr>
        <p:spPr>
          <a:xfrm>
            <a:off x="10189220" y="726616"/>
            <a:ext cx="0" cy="5827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Rectangular Callout 221"/>
          <p:cNvSpPr/>
          <p:nvPr/>
        </p:nvSpPr>
        <p:spPr>
          <a:xfrm>
            <a:off x="9544512" y="320970"/>
            <a:ext cx="1303142" cy="1024276"/>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Tjenesten presenterer meg for en sjekkliste. Her står det nøyaktig hva JEG må gjøre videre, og hvordan jeg gjør det.</a:t>
            </a:r>
            <a:endParaRPr lang="nb-NO" sz="900" dirty="0">
              <a:solidFill>
                <a:schemeClr val="tx1"/>
              </a:solidFill>
            </a:endParaRPr>
          </a:p>
        </p:txBody>
      </p:sp>
      <p:sp>
        <p:nvSpPr>
          <p:cNvPr id="183" name="Rectangle 182"/>
          <p:cNvSpPr/>
          <p:nvPr/>
        </p:nvSpPr>
        <p:spPr>
          <a:xfrm>
            <a:off x="9516824" y="2734086"/>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Tilpasset sjekkliste-tjeneste</a:t>
            </a:r>
            <a:endParaRPr lang="nb-NO" sz="1000" dirty="0">
              <a:solidFill>
                <a:schemeClr val="tx1"/>
              </a:solidFill>
            </a:endParaRPr>
          </a:p>
        </p:txBody>
      </p:sp>
      <p:sp>
        <p:nvSpPr>
          <p:cNvPr id="193" name="Rectangle 192"/>
          <p:cNvSpPr/>
          <p:nvPr/>
        </p:nvSpPr>
        <p:spPr>
          <a:xfrm>
            <a:off x="5713411" y="3566584"/>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sp>
        <p:nvSpPr>
          <p:cNvPr id="195" name="Rectangle 194"/>
          <p:cNvSpPr/>
          <p:nvPr/>
        </p:nvSpPr>
        <p:spPr>
          <a:xfrm>
            <a:off x="9679290" y="3566584"/>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pic>
        <p:nvPicPr>
          <p:cNvPr id="197"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18841" y="6479991"/>
            <a:ext cx="153090" cy="153090"/>
          </a:xfrm>
          <a:prstGeom prst="rect">
            <a:avLst/>
          </a:prstGeom>
          <a:solidFill>
            <a:schemeClr val="bg2">
              <a:lumMod val="90000"/>
            </a:schemeClr>
          </a:solidFill>
          <a:ln>
            <a:solidFill>
              <a:schemeClr val="tx1"/>
            </a:solidFill>
          </a:ln>
        </p:spPr>
      </p:pic>
      <p:sp>
        <p:nvSpPr>
          <p:cNvPr id="198" name="TextBox 197"/>
          <p:cNvSpPr txBox="1"/>
          <p:nvPr/>
        </p:nvSpPr>
        <p:spPr>
          <a:xfrm>
            <a:off x="9706431" y="6448812"/>
            <a:ext cx="488955" cy="215444"/>
          </a:xfrm>
          <a:prstGeom prst="rect">
            <a:avLst/>
          </a:prstGeom>
          <a:noFill/>
        </p:spPr>
        <p:txBody>
          <a:bodyPr wrap="square" rtlCol="0">
            <a:spAutoFit/>
          </a:bodyPr>
          <a:lstStyle/>
          <a:p>
            <a:r>
              <a:rPr lang="nb-NO" sz="800" dirty="0" smtClean="0"/>
              <a:t>Henter </a:t>
            </a:r>
            <a:endParaRPr lang="nb-NO" sz="800" dirty="0"/>
          </a:p>
        </p:txBody>
      </p:sp>
      <p:cxnSp>
        <p:nvCxnSpPr>
          <p:cNvPr id="201" name="Straight Arrow Connector 200"/>
          <p:cNvCxnSpPr/>
          <p:nvPr/>
        </p:nvCxnSpPr>
        <p:spPr>
          <a:xfrm flipV="1">
            <a:off x="10192302" y="3266814"/>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flipV="1">
            <a:off x="5403639" y="570365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V="1">
            <a:off x="10191847" y="5697638"/>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6975634" y="5583734"/>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Pentagon 2"/>
          <p:cNvSpPr/>
          <p:nvPr/>
        </p:nvSpPr>
        <p:spPr>
          <a:xfrm>
            <a:off x="2883070" y="2065811"/>
            <a:ext cx="7988075" cy="213334"/>
          </a:xfrm>
          <a:prstGeom prst="homePlate">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306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Object 76" hidden="1"/>
          <p:cNvGraphicFramePr>
            <a:graphicFrameLocks noChangeAspect="1"/>
          </p:cNvGraphicFramePr>
          <p:nvPr>
            <p:custDataLst>
              <p:tags r:id="rId2"/>
            </p:custDataLst>
            <p:extLst>
              <p:ext uri="{D42A27DB-BD31-4B8C-83A1-F6EECF244321}">
                <p14:modId xmlns:p14="http://schemas.microsoft.com/office/powerpoint/2010/main" val="32316678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61"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6" name="Rectangle 85"/>
          <p:cNvSpPr/>
          <p:nvPr/>
        </p:nvSpPr>
        <p:spPr>
          <a:xfrm>
            <a:off x="96714" y="276225"/>
            <a:ext cx="1270690" cy="1455214"/>
          </a:xfrm>
          <a:prstGeom prst="rect">
            <a:avLst/>
          </a:prstGeom>
          <a:solidFill>
            <a:schemeClr val="bg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Opplevelse</a:t>
            </a:r>
            <a:endParaRPr lang="nb-NO" dirty="0">
              <a:solidFill>
                <a:schemeClr val="tx1"/>
              </a:solidFill>
            </a:endParaRPr>
          </a:p>
        </p:txBody>
      </p:sp>
      <p:sp>
        <p:nvSpPr>
          <p:cNvPr id="76" name="Rectangle 75"/>
          <p:cNvSpPr/>
          <p:nvPr/>
        </p:nvSpPr>
        <p:spPr>
          <a:xfrm>
            <a:off x="1352549" y="3947953"/>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96715" y="3947953"/>
            <a:ext cx="1270690"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1</a:t>
            </a:r>
            <a:endParaRPr lang="nb-NO" dirty="0">
              <a:solidFill>
                <a:schemeClr val="tx1"/>
              </a:solidFill>
            </a:endParaRPr>
          </a:p>
        </p:txBody>
      </p:sp>
      <p:pic>
        <p:nvPicPr>
          <p:cNvPr id="81" name="Picture 80"/>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44610" y="297103"/>
            <a:ext cx="267605" cy="267605"/>
          </a:xfrm>
          <a:prstGeom prst="rect">
            <a:avLst/>
          </a:prstGeom>
        </p:spPr>
      </p:pic>
      <p:pic>
        <p:nvPicPr>
          <p:cNvPr id="84" name="Picture 83"/>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4610" y="872103"/>
            <a:ext cx="267605" cy="267605"/>
          </a:xfrm>
          <a:prstGeom prst="rect">
            <a:avLst/>
          </a:prstGeom>
        </p:spPr>
      </p:pic>
      <p:pic>
        <p:nvPicPr>
          <p:cNvPr id="85" name="Picture 84"/>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7919" y="1418529"/>
            <a:ext cx="280986" cy="280986"/>
          </a:xfrm>
          <a:prstGeom prst="rect">
            <a:avLst/>
          </a:prstGeom>
        </p:spPr>
      </p:pic>
      <p:sp>
        <p:nvSpPr>
          <p:cNvPr id="89" name="Rectangle 88"/>
          <p:cNvSpPr/>
          <p:nvPr/>
        </p:nvSpPr>
        <p:spPr>
          <a:xfrm>
            <a:off x="1352549" y="276225"/>
            <a:ext cx="10745666" cy="1455214"/>
          </a:xfrm>
          <a:prstGeom prst="rect">
            <a:avLst/>
          </a:prstGeom>
          <a:solidFill>
            <a:schemeClr val="bg2">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nb-NO" dirty="0" smtClean="0">
                <a:solidFill>
                  <a:schemeClr val="tx1"/>
                </a:solidFill>
              </a:rPr>
              <a:t>&lt;</a:t>
            </a:r>
            <a:endParaRPr lang="nb-NO" dirty="0">
              <a:solidFill>
                <a:schemeClr val="tx1"/>
              </a:solidFill>
            </a:endParaRPr>
          </a:p>
        </p:txBody>
      </p:sp>
      <p:cxnSp>
        <p:nvCxnSpPr>
          <p:cNvPr id="91" name="Straight Connector 90"/>
          <p:cNvCxnSpPr/>
          <p:nvPr/>
        </p:nvCxnSpPr>
        <p:spPr>
          <a:xfrm>
            <a:off x="1342293" y="426707"/>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352548" y="1006508"/>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52382" y="1561142"/>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342293" y="1755651"/>
            <a:ext cx="10755922" cy="1697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96715" y="1755651"/>
            <a:ext cx="1270689" cy="169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Kontaktpunkt</a:t>
            </a:r>
            <a:endParaRPr lang="nb-NO" sz="1200" dirty="0">
              <a:solidFill>
                <a:schemeClr val="tx1"/>
              </a:solidFill>
            </a:endParaRPr>
          </a:p>
        </p:txBody>
      </p:sp>
      <p:sp>
        <p:nvSpPr>
          <p:cNvPr id="88" name="Rectangle 87"/>
          <p:cNvSpPr/>
          <p:nvPr/>
        </p:nvSpPr>
        <p:spPr>
          <a:xfrm>
            <a:off x="1342292" y="6018145"/>
            <a:ext cx="10755923" cy="258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96716" y="6018144"/>
            <a:ext cx="1270689" cy="2581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Regelverk</a:t>
            </a:r>
            <a:endParaRPr lang="nb-NO" sz="1200" dirty="0">
              <a:solidFill>
                <a:schemeClr val="tx1"/>
              </a:solidFill>
            </a:endParaRPr>
          </a:p>
        </p:txBody>
      </p:sp>
      <p:sp>
        <p:nvSpPr>
          <p:cNvPr id="106" name="Rectangle 105"/>
          <p:cNvSpPr/>
          <p:nvPr/>
        </p:nvSpPr>
        <p:spPr>
          <a:xfrm>
            <a:off x="1342292" y="6301648"/>
            <a:ext cx="10755922" cy="52049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96713" y="6301648"/>
            <a:ext cx="1270691" cy="52049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Registre og fagsystemer </a:t>
            </a:r>
            <a:endParaRPr lang="nb-NO" sz="1200" dirty="0">
              <a:solidFill>
                <a:schemeClr val="tx1"/>
              </a:solidFill>
            </a:endParaRPr>
          </a:p>
        </p:txBody>
      </p:sp>
      <p:sp>
        <p:nvSpPr>
          <p:cNvPr id="130" name="Rectangle 129"/>
          <p:cNvSpPr/>
          <p:nvPr/>
        </p:nvSpPr>
        <p:spPr>
          <a:xfrm>
            <a:off x="1352548" y="2419586"/>
            <a:ext cx="10745666" cy="1049624"/>
          </a:xfrm>
          <a:prstGeom prst="rect">
            <a:avLst/>
          </a:prstGeom>
          <a:solidFill>
            <a:schemeClr val="accent1">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a:off x="96714" y="2419586"/>
            <a:ext cx="1270691" cy="1049624"/>
          </a:xfrm>
          <a:prstGeom prst="rect">
            <a:avLst/>
          </a:prstGeom>
          <a:solidFill>
            <a:schemeClr val="accent1">
              <a:lumMod val="40000"/>
              <a:lumOff val="6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Digitale tjenester</a:t>
            </a:r>
            <a:endParaRPr lang="nb-NO" sz="1200" dirty="0">
              <a:solidFill>
                <a:schemeClr val="tx1"/>
              </a:solidFill>
            </a:endParaRPr>
          </a:p>
        </p:txBody>
      </p:sp>
      <p:cxnSp>
        <p:nvCxnSpPr>
          <p:cNvPr id="135" name="Straight Connector 134"/>
          <p:cNvCxnSpPr/>
          <p:nvPr/>
        </p:nvCxnSpPr>
        <p:spPr>
          <a:xfrm>
            <a:off x="1359071" y="4622115"/>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342293" y="3949089"/>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342293" y="1958278"/>
            <a:ext cx="10755922" cy="428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p:nvSpPr>
        <p:spPr>
          <a:xfrm>
            <a:off x="96715" y="1958278"/>
            <a:ext cx="1270689" cy="428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Samhandlings- tjeneste</a:t>
            </a:r>
            <a:endParaRPr lang="nb-NO" sz="1200" dirty="0">
              <a:solidFill>
                <a:schemeClr val="tx1"/>
              </a:solidFill>
            </a:endParaRPr>
          </a:p>
        </p:txBody>
      </p:sp>
      <p:sp>
        <p:nvSpPr>
          <p:cNvPr id="108" name="Rectangle 107"/>
          <p:cNvSpPr/>
          <p:nvPr/>
        </p:nvSpPr>
        <p:spPr>
          <a:xfrm>
            <a:off x="1362638" y="3494721"/>
            <a:ext cx="10745666" cy="428859"/>
          </a:xfrm>
          <a:prstGeom prst="rect">
            <a:avLst/>
          </a:prstGeom>
          <a:solidFill>
            <a:schemeClr val="accent3">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96714" y="3494721"/>
            <a:ext cx="1270691" cy="428859"/>
          </a:xfrm>
          <a:prstGeom prst="rect">
            <a:avLst/>
          </a:prstGeom>
          <a:solidFill>
            <a:schemeClr val="accent3">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sz="1200" dirty="0" smtClean="0">
                <a:solidFill>
                  <a:schemeClr val="tx1"/>
                </a:solidFill>
              </a:rPr>
              <a:t>Fellesløsninger</a:t>
            </a:r>
            <a:endParaRPr lang="nb-NO" sz="1200" dirty="0">
              <a:solidFill>
                <a:schemeClr val="tx1"/>
              </a:solidFill>
            </a:endParaRPr>
          </a:p>
        </p:txBody>
      </p:sp>
      <p:sp>
        <p:nvSpPr>
          <p:cNvPr id="110" name="Rectangle 109"/>
          <p:cNvSpPr/>
          <p:nvPr/>
        </p:nvSpPr>
        <p:spPr>
          <a:xfrm>
            <a:off x="1352548" y="4628862"/>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96714" y="4628862"/>
            <a:ext cx="1270692"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2</a:t>
            </a:r>
            <a:endParaRPr lang="nb-NO" dirty="0">
              <a:solidFill>
                <a:schemeClr val="tx1"/>
              </a:solidFill>
            </a:endParaRPr>
          </a:p>
        </p:txBody>
      </p:sp>
      <p:cxnSp>
        <p:nvCxnSpPr>
          <p:cNvPr id="112" name="Straight Connector 111"/>
          <p:cNvCxnSpPr/>
          <p:nvPr/>
        </p:nvCxnSpPr>
        <p:spPr>
          <a:xfrm>
            <a:off x="1352382" y="5303024"/>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352548" y="5308634"/>
            <a:ext cx="10745666" cy="684000"/>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96714" y="5308634"/>
            <a:ext cx="1270691" cy="684000"/>
          </a:xfrm>
          <a:prstGeom prst="rect">
            <a:avLst/>
          </a:prstGeom>
          <a:solidFill>
            <a:srgbClr val="BDD7EE">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nb-NO" dirty="0" smtClean="0">
                <a:solidFill>
                  <a:schemeClr val="tx1"/>
                </a:solidFill>
              </a:rPr>
              <a:t>Etat 3</a:t>
            </a:r>
            <a:endParaRPr lang="nb-NO" dirty="0">
              <a:solidFill>
                <a:schemeClr val="tx1"/>
              </a:solidFill>
            </a:endParaRPr>
          </a:p>
        </p:txBody>
      </p:sp>
      <p:cxnSp>
        <p:nvCxnSpPr>
          <p:cNvPr id="120" name="Straight Connector 119"/>
          <p:cNvCxnSpPr/>
          <p:nvPr/>
        </p:nvCxnSpPr>
        <p:spPr>
          <a:xfrm>
            <a:off x="1367459" y="5982796"/>
            <a:ext cx="10728000" cy="0"/>
          </a:xfrm>
          <a:prstGeom prst="line">
            <a:avLst/>
          </a:prstGeom>
          <a:ln>
            <a:solidFill>
              <a:srgbClr val="000000">
                <a:alpha val="20000"/>
              </a:srgb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342292" y="-48361"/>
            <a:ext cx="3673212" cy="369332"/>
          </a:xfrm>
          <a:prstGeom prst="rect">
            <a:avLst/>
          </a:prstGeom>
          <a:noFill/>
        </p:spPr>
        <p:txBody>
          <a:bodyPr wrap="square" rtlCol="0">
            <a:spAutoFit/>
          </a:bodyPr>
          <a:lstStyle/>
          <a:p>
            <a:r>
              <a:rPr lang="en-US" dirty="0" smtClean="0"/>
              <a:t>SØKE OM BEVILLING</a:t>
            </a:r>
            <a:endParaRPr lang="en-US" dirty="0"/>
          </a:p>
        </p:txBody>
      </p:sp>
      <p:cxnSp>
        <p:nvCxnSpPr>
          <p:cNvPr id="49" name="Straight Connector 48"/>
          <p:cNvCxnSpPr/>
          <p:nvPr/>
        </p:nvCxnSpPr>
        <p:spPr>
          <a:xfrm>
            <a:off x="1352548" y="5910"/>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829918" y="-62363"/>
            <a:ext cx="2051105" cy="369332"/>
          </a:xfrm>
          <a:prstGeom prst="rect">
            <a:avLst/>
          </a:prstGeom>
          <a:noFill/>
        </p:spPr>
        <p:txBody>
          <a:bodyPr wrap="square" rtlCol="0">
            <a:spAutoFit/>
          </a:bodyPr>
          <a:lstStyle/>
          <a:p>
            <a:r>
              <a:rPr lang="en-US" dirty="0" smtClean="0"/>
              <a:t>RAPPORTERING</a:t>
            </a:r>
            <a:endParaRPr lang="en-US" dirty="0"/>
          </a:p>
        </p:txBody>
      </p:sp>
      <p:cxnSp>
        <p:nvCxnSpPr>
          <p:cNvPr id="51" name="Straight Connector 50"/>
          <p:cNvCxnSpPr/>
          <p:nvPr/>
        </p:nvCxnSpPr>
        <p:spPr>
          <a:xfrm>
            <a:off x="7840174" y="-8092"/>
            <a:ext cx="0" cy="407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5400000">
            <a:off x="-245096" y="4684029"/>
            <a:ext cx="3619127" cy="136607"/>
          </a:xfrm>
          <a:prstGeom prst="bentConnector3">
            <a:avLst>
              <a:gd name="adj1" fmla="val 197"/>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19564" y="6485351"/>
            <a:ext cx="153090" cy="153090"/>
          </a:xfrm>
          <a:prstGeom prst="rect">
            <a:avLst/>
          </a:prstGeom>
          <a:solidFill>
            <a:schemeClr val="bg2">
              <a:lumMod val="90000"/>
            </a:schemeClr>
          </a:solidFill>
          <a:ln>
            <a:solidFill>
              <a:schemeClr val="tx1"/>
            </a:solidFill>
          </a:ln>
        </p:spPr>
      </p:pic>
      <p:sp>
        <p:nvSpPr>
          <p:cNvPr id="55" name="TextBox 54"/>
          <p:cNvSpPr txBox="1"/>
          <p:nvPr/>
        </p:nvSpPr>
        <p:spPr>
          <a:xfrm>
            <a:off x="1499521" y="6454172"/>
            <a:ext cx="488955" cy="215444"/>
          </a:xfrm>
          <a:prstGeom prst="rect">
            <a:avLst/>
          </a:prstGeom>
          <a:noFill/>
        </p:spPr>
        <p:txBody>
          <a:bodyPr wrap="square" rtlCol="0">
            <a:spAutoFit/>
          </a:bodyPr>
          <a:lstStyle/>
          <a:p>
            <a:r>
              <a:rPr lang="nb-NO" sz="800" dirty="0" smtClean="0"/>
              <a:t>Henter </a:t>
            </a:r>
            <a:endParaRPr lang="nb-NO" sz="800" dirty="0"/>
          </a:p>
        </p:txBody>
      </p:sp>
      <p:cxnSp>
        <p:nvCxnSpPr>
          <p:cNvPr id="56" name="Straight Arrow Connector 55"/>
          <p:cNvCxnSpPr/>
          <p:nvPr/>
        </p:nvCxnSpPr>
        <p:spPr>
          <a:xfrm flipV="1">
            <a:off x="1491275" y="322038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491471" y="570365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p:cNvSpPr>
            <a:spLocks noChangeAspect="1"/>
          </p:cNvSpPr>
          <p:nvPr/>
        </p:nvSpPr>
        <p:spPr>
          <a:xfrm>
            <a:off x="1947883" y="1809549"/>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9" name="Straight Connector 58"/>
          <p:cNvCxnSpPr/>
          <p:nvPr/>
        </p:nvCxnSpPr>
        <p:spPr>
          <a:xfrm>
            <a:off x="1983883" y="919183"/>
            <a:ext cx="0" cy="3289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ular Callout 43"/>
          <p:cNvSpPr/>
          <p:nvPr/>
        </p:nvSpPr>
        <p:spPr>
          <a:xfrm>
            <a:off x="1744530" y="330366"/>
            <a:ext cx="1152626" cy="1227403"/>
          </a:xfrm>
          <a:prstGeom prst="wedgeRectCallout">
            <a:avLst>
              <a:gd name="adj1" fmla="val -55541"/>
              <a:gd name="adj2" fmla="val -190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Selve søknaden var enkel å fylle ut, jeg fikk god veiledning underveis.</a:t>
            </a:r>
            <a:endParaRPr lang="nb-NO" sz="900" dirty="0">
              <a:solidFill>
                <a:schemeClr val="tx1"/>
              </a:solidFill>
            </a:endParaRPr>
          </a:p>
          <a:p>
            <a:pPr algn="ctr"/>
            <a:r>
              <a:rPr lang="nb-NO" sz="900" dirty="0" smtClean="0">
                <a:solidFill>
                  <a:schemeClr val="tx1"/>
                </a:solidFill>
              </a:rPr>
              <a:t>Mye av informasjonen var allerede fylt ut, dette sparer jeg mye tid på</a:t>
            </a:r>
            <a:endParaRPr lang="nb-NO" sz="900" dirty="0">
              <a:solidFill>
                <a:schemeClr val="tx1"/>
              </a:solidFill>
            </a:endParaRPr>
          </a:p>
        </p:txBody>
      </p:sp>
      <p:sp>
        <p:nvSpPr>
          <p:cNvPr id="61" name="Rectangle 60"/>
          <p:cNvSpPr/>
          <p:nvPr/>
        </p:nvSpPr>
        <p:spPr>
          <a:xfrm>
            <a:off x="1572654" y="4118056"/>
            <a:ext cx="766235" cy="3449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Veileder ved behov.</a:t>
            </a:r>
          </a:p>
        </p:txBody>
      </p:sp>
      <p:cxnSp>
        <p:nvCxnSpPr>
          <p:cNvPr id="62" name="Straight Arrow Connector 61"/>
          <p:cNvCxnSpPr/>
          <p:nvPr/>
        </p:nvCxnSpPr>
        <p:spPr>
          <a:xfrm flipV="1">
            <a:off x="1982780" y="325012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401359" y="5441950"/>
            <a:ext cx="1533612"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Utarbeider uttalelse. Automatisk behandling</a:t>
            </a:r>
          </a:p>
        </p:txBody>
      </p:sp>
      <p:cxnSp>
        <p:nvCxnSpPr>
          <p:cNvPr id="65" name="Straight Connector 64"/>
          <p:cNvCxnSpPr/>
          <p:nvPr/>
        </p:nvCxnSpPr>
        <p:spPr>
          <a:xfrm>
            <a:off x="2401359" y="3160246"/>
            <a:ext cx="0" cy="2471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395901" y="3947953"/>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a:spLocks noChangeAspect="1"/>
          </p:cNvSpPr>
          <p:nvPr/>
        </p:nvSpPr>
        <p:spPr>
          <a:xfrm>
            <a:off x="3901902" y="1809549"/>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9" name="Straight Connector 68"/>
          <p:cNvCxnSpPr/>
          <p:nvPr/>
        </p:nvCxnSpPr>
        <p:spPr>
          <a:xfrm>
            <a:off x="3937902" y="794631"/>
            <a:ext cx="0" cy="48157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3936799" y="3255795"/>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ular Callout 44"/>
          <p:cNvSpPr/>
          <p:nvPr/>
        </p:nvSpPr>
        <p:spPr>
          <a:xfrm>
            <a:off x="3395859" y="412082"/>
            <a:ext cx="1152626" cy="942583"/>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fikk kontinuerlige oppdateringer om status, og forventet behandlingstid for søknaden min.</a:t>
            </a:r>
            <a:endParaRPr lang="nb-NO" sz="900" dirty="0">
              <a:solidFill>
                <a:schemeClr val="tx1"/>
              </a:solidFill>
            </a:endParaRPr>
          </a:p>
        </p:txBody>
      </p:sp>
      <p:sp>
        <p:nvSpPr>
          <p:cNvPr id="63" name="Rectangle 62"/>
          <p:cNvSpPr/>
          <p:nvPr/>
        </p:nvSpPr>
        <p:spPr>
          <a:xfrm>
            <a:off x="2401359" y="4761609"/>
            <a:ext cx="2147126"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Utarbeider uttalelse. Automatisk og manuell behandling</a:t>
            </a:r>
          </a:p>
        </p:txBody>
      </p:sp>
      <p:cxnSp>
        <p:nvCxnSpPr>
          <p:cNvPr id="72" name="Elbow Connector 71"/>
          <p:cNvCxnSpPr/>
          <p:nvPr/>
        </p:nvCxnSpPr>
        <p:spPr>
          <a:xfrm>
            <a:off x="4530873" y="2938152"/>
            <a:ext cx="87111" cy="36191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617984" y="3096532"/>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613706" y="3705736"/>
            <a:ext cx="342674" cy="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612123" y="5579116"/>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632770" y="2742878"/>
            <a:ext cx="2915715"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Søke om serverings- og skjenkebevilling med søknadsstatustjeneste</a:t>
            </a:r>
            <a:endParaRPr lang="nb-NO" sz="1000" dirty="0">
              <a:solidFill>
                <a:schemeClr val="tx1"/>
              </a:solidFill>
            </a:endParaRPr>
          </a:p>
        </p:txBody>
      </p:sp>
      <p:sp>
        <p:nvSpPr>
          <p:cNvPr id="80" name="Oval 79"/>
          <p:cNvSpPr>
            <a:spLocks noChangeAspect="1"/>
          </p:cNvSpPr>
          <p:nvPr/>
        </p:nvSpPr>
        <p:spPr>
          <a:xfrm>
            <a:off x="5416895" y="1809549"/>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2" name="Straight Connector 81"/>
          <p:cNvCxnSpPr/>
          <p:nvPr/>
        </p:nvCxnSpPr>
        <p:spPr>
          <a:xfrm>
            <a:off x="5447039" y="752473"/>
            <a:ext cx="0" cy="2990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5443806" y="3250423"/>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ular Callout 42"/>
          <p:cNvSpPr/>
          <p:nvPr/>
        </p:nvSpPr>
        <p:spPr>
          <a:xfrm>
            <a:off x="4913605" y="466020"/>
            <a:ext cx="1152626" cy="648660"/>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Jeg fikk godkjent søknaden min!</a:t>
            </a:r>
            <a:endParaRPr lang="nb-NO" sz="900" dirty="0">
              <a:solidFill>
                <a:schemeClr val="tx1"/>
              </a:solidFill>
            </a:endParaRPr>
          </a:p>
        </p:txBody>
      </p:sp>
      <p:sp>
        <p:nvSpPr>
          <p:cNvPr id="78" name="Rectangle 77"/>
          <p:cNvSpPr/>
          <p:nvPr/>
        </p:nvSpPr>
        <p:spPr>
          <a:xfrm>
            <a:off x="4956380" y="3572698"/>
            <a:ext cx="1019859"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Svar-UT</a:t>
            </a:r>
            <a:endParaRPr lang="nb-NO" sz="1000" dirty="0">
              <a:solidFill>
                <a:schemeClr val="tx1"/>
              </a:solidFill>
            </a:endParaRPr>
          </a:p>
        </p:txBody>
      </p:sp>
      <p:pic>
        <p:nvPicPr>
          <p:cNvPr id="96"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39422" y="6485353"/>
            <a:ext cx="153090" cy="153090"/>
          </a:xfrm>
          <a:prstGeom prst="rect">
            <a:avLst/>
          </a:prstGeom>
          <a:solidFill>
            <a:schemeClr val="bg2">
              <a:lumMod val="90000"/>
            </a:schemeClr>
          </a:solidFill>
          <a:ln>
            <a:solidFill>
              <a:schemeClr val="tx1"/>
            </a:solidFill>
          </a:ln>
        </p:spPr>
      </p:pic>
      <p:sp>
        <p:nvSpPr>
          <p:cNvPr id="97" name="TextBox 96"/>
          <p:cNvSpPr txBox="1"/>
          <p:nvPr/>
        </p:nvSpPr>
        <p:spPr>
          <a:xfrm>
            <a:off x="4127012" y="6454174"/>
            <a:ext cx="488955" cy="215444"/>
          </a:xfrm>
          <a:prstGeom prst="rect">
            <a:avLst/>
          </a:prstGeom>
          <a:noFill/>
        </p:spPr>
        <p:txBody>
          <a:bodyPr wrap="square" rtlCol="0">
            <a:spAutoFit/>
          </a:bodyPr>
          <a:lstStyle/>
          <a:p>
            <a:r>
              <a:rPr lang="nb-NO" sz="800" dirty="0" smtClean="0"/>
              <a:t>Lagrer </a:t>
            </a:r>
            <a:endParaRPr lang="nb-NO" sz="800" dirty="0"/>
          </a:p>
        </p:txBody>
      </p:sp>
      <p:sp>
        <p:nvSpPr>
          <p:cNvPr id="98" name="Oval 97"/>
          <p:cNvSpPr>
            <a:spLocks noChangeAspect="1"/>
          </p:cNvSpPr>
          <p:nvPr/>
        </p:nvSpPr>
        <p:spPr>
          <a:xfrm>
            <a:off x="7049537" y="1809549"/>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9" name="Straight Connector 98"/>
          <p:cNvCxnSpPr/>
          <p:nvPr/>
        </p:nvCxnSpPr>
        <p:spPr>
          <a:xfrm>
            <a:off x="7085537" y="726616"/>
            <a:ext cx="0" cy="5827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6413141" y="2739773"/>
            <a:ext cx="1357433"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Innsynstjeneste</a:t>
            </a:r>
            <a:endParaRPr lang="nb-NO" sz="1000" dirty="0">
              <a:solidFill>
                <a:schemeClr val="tx1"/>
              </a:solidFill>
            </a:endParaRPr>
          </a:p>
        </p:txBody>
      </p:sp>
      <p:sp>
        <p:nvSpPr>
          <p:cNvPr id="102" name="Rectangle 101"/>
          <p:cNvSpPr/>
          <p:nvPr/>
        </p:nvSpPr>
        <p:spPr>
          <a:xfrm>
            <a:off x="6737248" y="3566598"/>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pic>
        <p:nvPicPr>
          <p:cNvPr id="103"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15159" y="6487535"/>
            <a:ext cx="153090" cy="153090"/>
          </a:xfrm>
          <a:prstGeom prst="rect">
            <a:avLst/>
          </a:prstGeom>
          <a:solidFill>
            <a:schemeClr val="bg2">
              <a:lumMod val="90000"/>
            </a:schemeClr>
          </a:solidFill>
          <a:ln>
            <a:solidFill>
              <a:schemeClr val="tx1"/>
            </a:solidFill>
          </a:ln>
        </p:spPr>
      </p:pic>
      <p:sp>
        <p:nvSpPr>
          <p:cNvPr id="104" name="TextBox 103"/>
          <p:cNvSpPr txBox="1"/>
          <p:nvPr/>
        </p:nvSpPr>
        <p:spPr>
          <a:xfrm>
            <a:off x="6602748" y="6448812"/>
            <a:ext cx="488955" cy="215444"/>
          </a:xfrm>
          <a:prstGeom prst="rect">
            <a:avLst/>
          </a:prstGeom>
          <a:noFill/>
        </p:spPr>
        <p:txBody>
          <a:bodyPr wrap="square" rtlCol="0">
            <a:spAutoFit/>
          </a:bodyPr>
          <a:lstStyle/>
          <a:p>
            <a:r>
              <a:rPr lang="nb-NO" sz="800" dirty="0" smtClean="0"/>
              <a:t>Henter </a:t>
            </a:r>
            <a:endParaRPr lang="nb-NO" sz="800" dirty="0"/>
          </a:p>
        </p:txBody>
      </p:sp>
      <p:cxnSp>
        <p:nvCxnSpPr>
          <p:cNvPr id="113" name="Straight Arrow Connector 112"/>
          <p:cNvCxnSpPr/>
          <p:nvPr/>
        </p:nvCxnSpPr>
        <p:spPr>
          <a:xfrm flipV="1">
            <a:off x="7088619" y="3266814"/>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088164" y="5697638"/>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ular Callout 46"/>
          <p:cNvSpPr/>
          <p:nvPr/>
        </p:nvSpPr>
        <p:spPr>
          <a:xfrm>
            <a:off x="6456036" y="439173"/>
            <a:ext cx="1294505" cy="1172303"/>
          </a:xfrm>
          <a:prstGeom prst="wedgeRectCallout">
            <a:avLst>
              <a:gd name="adj1" fmla="val -56240"/>
              <a:gd name="adj2" fmla="val -2552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Tjenesten gir meg god forståelse for mine rettigheter. Jeg får også se hva det offentlige vet om meg, og hvem som har tilgang til denne informasjonen</a:t>
            </a:r>
            <a:endParaRPr lang="nb-NO" sz="900" dirty="0">
              <a:solidFill>
                <a:schemeClr val="tx1"/>
              </a:solidFill>
            </a:endParaRPr>
          </a:p>
        </p:txBody>
      </p:sp>
      <p:sp>
        <p:nvSpPr>
          <p:cNvPr id="118" name="Rectangle 117"/>
          <p:cNvSpPr/>
          <p:nvPr/>
        </p:nvSpPr>
        <p:spPr>
          <a:xfrm>
            <a:off x="1622878" y="3577255"/>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cxnSp>
        <p:nvCxnSpPr>
          <p:cNvPr id="119" name="Straight Arrow Connector 118"/>
          <p:cNvCxnSpPr/>
          <p:nvPr/>
        </p:nvCxnSpPr>
        <p:spPr>
          <a:xfrm>
            <a:off x="1982780" y="2322612"/>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Oval 121"/>
          <p:cNvSpPr>
            <a:spLocks noChangeAspect="1"/>
          </p:cNvSpPr>
          <p:nvPr/>
        </p:nvSpPr>
        <p:spPr>
          <a:xfrm>
            <a:off x="9989099" y="1809549"/>
            <a:ext cx="72000" cy="7200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3" name="Straight Connector 122"/>
          <p:cNvCxnSpPr/>
          <p:nvPr/>
        </p:nvCxnSpPr>
        <p:spPr>
          <a:xfrm>
            <a:off x="10025099" y="531151"/>
            <a:ext cx="0" cy="4377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ular Callout 45"/>
          <p:cNvSpPr/>
          <p:nvPr/>
        </p:nvSpPr>
        <p:spPr>
          <a:xfrm>
            <a:off x="8993197" y="394564"/>
            <a:ext cx="1980596" cy="648660"/>
          </a:xfrm>
          <a:prstGeom prst="wedgeRectCallout">
            <a:avLst>
              <a:gd name="adj1" fmla="val -54714"/>
              <a:gd name="adj2" fmla="val -227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900" dirty="0" smtClean="0">
                <a:solidFill>
                  <a:schemeClr val="tx1"/>
                </a:solidFill>
              </a:rPr>
              <a:t>Tjenesten gjør all rapportering veldig enkel og oversiktlig. Den hjelper oss med å få på plass gode rutiner. </a:t>
            </a:r>
            <a:endParaRPr lang="nb-NO" sz="900" dirty="0">
              <a:solidFill>
                <a:schemeClr val="tx1"/>
              </a:solidFill>
            </a:endParaRPr>
          </a:p>
        </p:txBody>
      </p:sp>
      <p:cxnSp>
        <p:nvCxnSpPr>
          <p:cNvPr id="126" name="Elbow Connector 125"/>
          <p:cNvCxnSpPr/>
          <p:nvPr/>
        </p:nvCxnSpPr>
        <p:spPr>
          <a:xfrm rot="5400000">
            <a:off x="6401876" y="4684029"/>
            <a:ext cx="3619127" cy="136607"/>
          </a:xfrm>
          <a:prstGeom prst="bentConnector3">
            <a:avLst>
              <a:gd name="adj1" fmla="val 197"/>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7"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4000" y="6487535"/>
            <a:ext cx="153090" cy="153090"/>
          </a:xfrm>
          <a:prstGeom prst="rect">
            <a:avLst/>
          </a:prstGeom>
          <a:solidFill>
            <a:schemeClr val="bg2">
              <a:lumMod val="90000"/>
            </a:schemeClr>
          </a:solidFill>
          <a:ln>
            <a:solidFill>
              <a:schemeClr val="tx1"/>
            </a:solidFill>
          </a:ln>
        </p:spPr>
      </p:pic>
      <p:sp>
        <p:nvSpPr>
          <p:cNvPr id="128" name="TextBox 127"/>
          <p:cNvSpPr txBox="1"/>
          <p:nvPr/>
        </p:nvSpPr>
        <p:spPr>
          <a:xfrm>
            <a:off x="7652973" y="6455043"/>
            <a:ext cx="488955" cy="215444"/>
          </a:xfrm>
          <a:prstGeom prst="rect">
            <a:avLst/>
          </a:prstGeom>
          <a:noFill/>
        </p:spPr>
        <p:txBody>
          <a:bodyPr wrap="square" rtlCol="0">
            <a:spAutoFit/>
          </a:bodyPr>
          <a:lstStyle/>
          <a:p>
            <a:r>
              <a:rPr lang="nb-NO" sz="800" dirty="0" smtClean="0"/>
              <a:t>Henter </a:t>
            </a:r>
            <a:endParaRPr lang="nb-NO" sz="800" dirty="0"/>
          </a:p>
        </p:txBody>
      </p:sp>
      <p:cxnSp>
        <p:nvCxnSpPr>
          <p:cNvPr id="129" name="Straight Arrow Connector 128"/>
          <p:cNvCxnSpPr/>
          <p:nvPr/>
        </p:nvCxnSpPr>
        <p:spPr>
          <a:xfrm flipV="1">
            <a:off x="8146636" y="322038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8146832" y="5703651"/>
            <a:ext cx="1" cy="160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p:cNvCxnSpPr/>
          <p:nvPr/>
        </p:nvCxnSpPr>
        <p:spPr>
          <a:xfrm>
            <a:off x="11709705" y="2938152"/>
            <a:ext cx="87111" cy="36191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11796816" y="3096532"/>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11791358" y="5579116"/>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7"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18254" y="6485353"/>
            <a:ext cx="153090" cy="153090"/>
          </a:xfrm>
          <a:prstGeom prst="rect">
            <a:avLst/>
          </a:prstGeom>
          <a:solidFill>
            <a:schemeClr val="bg2">
              <a:lumMod val="90000"/>
            </a:schemeClr>
          </a:solidFill>
          <a:ln>
            <a:solidFill>
              <a:schemeClr val="tx1"/>
            </a:solidFill>
          </a:ln>
        </p:spPr>
      </p:pic>
      <p:sp>
        <p:nvSpPr>
          <p:cNvPr id="138" name="TextBox 137"/>
          <p:cNvSpPr txBox="1"/>
          <p:nvPr/>
        </p:nvSpPr>
        <p:spPr>
          <a:xfrm>
            <a:off x="11305844" y="6454174"/>
            <a:ext cx="488955" cy="215444"/>
          </a:xfrm>
          <a:prstGeom prst="rect">
            <a:avLst/>
          </a:prstGeom>
          <a:noFill/>
        </p:spPr>
        <p:txBody>
          <a:bodyPr wrap="square" rtlCol="0">
            <a:spAutoFit/>
          </a:bodyPr>
          <a:lstStyle/>
          <a:p>
            <a:r>
              <a:rPr lang="nb-NO" sz="800" dirty="0" smtClean="0"/>
              <a:t>Lagrer </a:t>
            </a:r>
            <a:endParaRPr lang="nb-NO" sz="800" dirty="0"/>
          </a:p>
        </p:txBody>
      </p:sp>
      <p:cxnSp>
        <p:nvCxnSpPr>
          <p:cNvPr id="139" name="Straight Connector 138"/>
          <p:cNvCxnSpPr/>
          <p:nvPr/>
        </p:nvCxnSpPr>
        <p:spPr>
          <a:xfrm>
            <a:off x="8867446" y="2905977"/>
            <a:ext cx="0" cy="3618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10021522" y="2313648"/>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5"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93165" y="6489971"/>
            <a:ext cx="153090" cy="153090"/>
          </a:xfrm>
          <a:prstGeom prst="rect">
            <a:avLst/>
          </a:prstGeom>
          <a:solidFill>
            <a:schemeClr val="bg2">
              <a:lumMod val="90000"/>
            </a:schemeClr>
          </a:solidFill>
          <a:ln>
            <a:solidFill>
              <a:schemeClr val="tx1"/>
            </a:solidFill>
          </a:ln>
        </p:spPr>
      </p:pic>
      <p:sp>
        <p:nvSpPr>
          <p:cNvPr id="146" name="TextBox 145"/>
          <p:cNvSpPr txBox="1"/>
          <p:nvPr/>
        </p:nvSpPr>
        <p:spPr>
          <a:xfrm>
            <a:off x="8380755" y="6458792"/>
            <a:ext cx="488955" cy="215444"/>
          </a:xfrm>
          <a:prstGeom prst="rect">
            <a:avLst/>
          </a:prstGeom>
          <a:noFill/>
        </p:spPr>
        <p:txBody>
          <a:bodyPr wrap="square" rtlCol="0">
            <a:spAutoFit/>
          </a:bodyPr>
          <a:lstStyle/>
          <a:p>
            <a:r>
              <a:rPr lang="nb-NO" sz="800" dirty="0" smtClean="0"/>
              <a:t>Lagrer </a:t>
            </a:r>
            <a:endParaRPr lang="nb-NO" sz="800" dirty="0"/>
          </a:p>
        </p:txBody>
      </p:sp>
      <p:cxnSp>
        <p:nvCxnSpPr>
          <p:cNvPr id="147" name="Elbow Connector 146"/>
          <p:cNvCxnSpPr/>
          <p:nvPr/>
        </p:nvCxnSpPr>
        <p:spPr>
          <a:xfrm>
            <a:off x="9938614" y="2936623"/>
            <a:ext cx="87111" cy="361912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0" name="Picture 17" descr="Relatert bil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47163" y="6483824"/>
            <a:ext cx="153090" cy="153090"/>
          </a:xfrm>
          <a:prstGeom prst="rect">
            <a:avLst/>
          </a:prstGeom>
          <a:solidFill>
            <a:schemeClr val="bg2">
              <a:lumMod val="90000"/>
            </a:schemeClr>
          </a:solidFill>
          <a:ln>
            <a:solidFill>
              <a:schemeClr val="tx1"/>
            </a:solidFill>
          </a:ln>
        </p:spPr>
      </p:pic>
      <p:sp>
        <p:nvSpPr>
          <p:cNvPr id="151" name="TextBox 150"/>
          <p:cNvSpPr txBox="1"/>
          <p:nvPr/>
        </p:nvSpPr>
        <p:spPr>
          <a:xfrm>
            <a:off x="9534753" y="6452645"/>
            <a:ext cx="488955" cy="215444"/>
          </a:xfrm>
          <a:prstGeom prst="rect">
            <a:avLst/>
          </a:prstGeom>
          <a:noFill/>
        </p:spPr>
        <p:txBody>
          <a:bodyPr wrap="square" rtlCol="0">
            <a:spAutoFit/>
          </a:bodyPr>
          <a:lstStyle/>
          <a:p>
            <a:r>
              <a:rPr lang="nb-NO" sz="800" dirty="0" smtClean="0"/>
              <a:t>Lagrer </a:t>
            </a:r>
            <a:endParaRPr lang="nb-NO" sz="800" dirty="0"/>
          </a:p>
        </p:txBody>
      </p:sp>
      <p:sp>
        <p:nvSpPr>
          <p:cNvPr id="142" name="Rectangle 141"/>
          <p:cNvSpPr/>
          <p:nvPr/>
        </p:nvSpPr>
        <p:spPr>
          <a:xfrm>
            <a:off x="9404507" y="4797827"/>
            <a:ext cx="1234031" cy="3449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Manuell behandling ved avvik</a:t>
            </a:r>
          </a:p>
        </p:txBody>
      </p:sp>
      <p:sp>
        <p:nvSpPr>
          <p:cNvPr id="140" name="Rectangle 139"/>
          <p:cNvSpPr/>
          <p:nvPr/>
        </p:nvSpPr>
        <p:spPr>
          <a:xfrm>
            <a:off x="8490293" y="4118056"/>
            <a:ext cx="766235" cy="3449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Veileder ved behov.</a:t>
            </a:r>
          </a:p>
        </p:txBody>
      </p:sp>
      <p:sp>
        <p:nvSpPr>
          <p:cNvPr id="121" name="Rectangle 120"/>
          <p:cNvSpPr/>
          <p:nvPr/>
        </p:nvSpPr>
        <p:spPr>
          <a:xfrm>
            <a:off x="8223078" y="2734085"/>
            <a:ext cx="3520832" cy="41736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Rapporteringstjeneste</a:t>
            </a:r>
            <a:endParaRPr lang="nb-NO" sz="1000" dirty="0">
              <a:solidFill>
                <a:schemeClr val="tx1"/>
              </a:solidFill>
            </a:endParaRPr>
          </a:p>
        </p:txBody>
      </p:sp>
      <p:cxnSp>
        <p:nvCxnSpPr>
          <p:cNvPr id="153" name="Straight Arrow Connector 152"/>
          <p:cNvCxnSpPr/>
          <p:nvPr/>
        </p:nvCxnSpPr>
        <p:spPr>
          <a:xfrm>
            <a:off x="10025755" y="5503691"/>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8867446" y="5503691"/>
            <a:ext cx="0" cy="193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4212414" y="4122390"/>
            <a:ext cx="766235" cy="34493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Fatter vedtak</a:t>
            </a:r>
          </a:p>
        </p:txBody>
      </p:sp>
      <p:sp>
        <p:nvSpPr>
          <p:cNvPr id="156" name="Rectangle 155"/>
          <p:cNvSpPr/>
          <p:nvPr/>
        </p:nvSpPr>
        <p:spPr>
          <a:xfrm>
            <a:off x="9673233" y="3571311"/>
            <a:ext cx="696577" cy="2634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00" dirty="0" smtClean="0">
                <a:solidFill>
                  <a:schemeClr val="tx1"/>
                </a:solidFill>
              </a:rPr>
              <a:t>ID-porten</a:t>
            </a:r>
            <a:endParaRPr lang="nb-NO" sz="1000" dirty="0">
              <a:solidFill>
                <a:schemeClr val="tx1"/>
              </a:solidFill>
            </a:endParaRPr>
          </a:p>
        </p:txBody>
      </p:sp>
      <p:sp>
        <p:nvSpPr>
          <p:cNvPr id="158" name="Pentagon 157"/>
          <p:cNvSpPr/>
          <p:nvPr/>
        </p:nvSpPr>
        <p:spPr>
          <a:xfrm>
            <a:off x="1520262" y="2066278"/>
            <a:ext cx="10223648" cy="212400"/>
          </a:xfrm>
          <a:prstGeom prst="homePlate">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472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608" y="1675567"/>
            <a:ext cx="4715338" cy="5050546"/>
          </a:xfrm>
        </p:spPr>
        <p:txBody>
          <a:bodyPr>
            <a:noAutofit/>
          </a:bodyPr>
          <a:lstStyle/>
          <a:p>
            <a:r>
              <a:rPr lang="nb-NO" sz="1400" dirty="0" smtClean="0"/>
              <a:t>Utvikle en tjeneste som hjelper innbyggeren med å velge organisasjonsform </a:t>
            </a:r>
            <a:endParaRPr lang="nb-NO" sz="1400" dirty="0">
              <a:solidFill>
                <a:srgbClr val="FF0000"/>
              </a:solidFill>
            </a:endParaRPr>
          </a:p>
          <a:p>
            <a:r>
              <a:rPr lang="nb-NO" sz="1400" dirty="0"/>
              <a:t>Videreutvikle regelverket </a:t>
            </a:r>
            <a:r>
              <a:rPr lang="nb-NO" sz="1400" dirty="0" smtClean="0"/>
              <a:t>slik at det understøtter muligheter </a:t>
            </a:r>
            <a:r>
              <a:rPr lang="nb-NO" sz="1400" dirty="0"/>
              <a:t>for </a:t>
            </a:r>
            <a:r>
              <a:rPr lang="nb-NO" sz="1400" dirty="0" smtClean="0"/>
              <a:t>forenkling og tverrsektorielle </a:t>
            </a:r>
            <a:r>
              <a:rPr lang="nb-NO" sz="1400" dirty="0"/>
              <a:t>tjenester </a:t>
            </a:r>
            <a:endParaRPr lang="nb-NO" sz="1400" dirty="0" smtClean="0"/>
          </a:p>
          <a:p>
            <a:r>
              <a:rPr lang="nb-NO" sz="1400" dirty="0" smtClean="0"/>
              <a:t>Utvikle en tjeneste som tilbyr innbyggeren en tilpasset sjekkliste og veikart for prosessen</a:t>
            </a:r>
            <a:endParaRPr lang="nb-NO" sz="1400" dirty="0" smtClean="0">
              <a:solidFill>
                <a:srgbClr val="FF0000"/>
              </a:solidFill>
            </a:endParaRPr>
          </a:p>
          <a:p>
            <a:r>
              <a:rPr lang="nb-NO" sz="1400" dirty="0" smtClean="0"/>
              <a:t>Endre tjeneste for søknad om serverings- og skjenkebevilling </a:t>
            </a:r>
          </a:p>
          <a:p>
            <a:r>
              <a:rPr lang="nb-NO" sz="1400" dirty="0" smtClean="0"/>
              <a:t>Sørge for at det nasjonale Bevillingsregisterets formål og funksjon dekker etatenes behov</a:t>
            </a:r>
          </a:p>
          <a:p>
            <a:r>
              <a:rPr lang="nb-NO" sz="1400" dirty="0" smtClean="0"/>
              <a:t>Utvikle en rapporteringstjeneste </a:t>
            </a:r>
          </a:p>
          <a:p>
            <a:r>
              <a:rPr lang="nb-NO" sz="1400" dirty="0" smtClean="0"/>
              <a:t>Sørge for at fagsystemer støtter opp under tjenesten, og henter informasjon som trengs </a:t>
            </a:r>
          </a:p>
          <a:p>
            <a:pPr marL="0" indent="0">
              <a:buNone/>
            </a:pPr>
            <a:endParaRPr lang="nb-NO" sz="1400" dirty="0" smtClean="0"/>
          </a:p>
          <a:p>
            <a:endParaRPr lang="nb-NO" sz="1400" dirty="0" smtClean="0"/>
          </a:p>
          <a:p>
            <a:endParaRPr lang="nb-NO" sz="1400" dirty="0" smtClean="0"/>
          </a:p>
          <a:p>
            <a:endParaRPr lang="nb-NO" sz="1400" dirty="0" smtClean="0"/>
          </a:p>
          <a:p>
            <a:endParaRPr lang="nb-NO" sz="1400" dirty="0" smtClean="0"/>
          </a:p>
          <a:p>
            <a:endParaRPr lang="nb-NO" sz="1400" dirty="0" smtClean="0"/>
          </a:p>
          <a:p>
            <a:endParaRPr lang="nb-NO" sz="1400" dirty="0" smtClean="0"/>
          </a:p>
          <a:p>
            <a:pPr marL="0" indent="0">
              <a:buNone/>
            </a:pPr>
            <a:endParaRPr lang="nb-NO" sz="1400" dirty="0" smtClean="0"/>
          </a:p>
        </p:txBody>
      </p:sp>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LANGSIKTIGE TILTAKSFORSLAG FOR Å NÅ MÅLBILDET</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
        <p:nvSpPr>
          <p:cNvPr id="4" name="Content Placeholder 2"/>
          <p:cNvSpPr txBox="1">
            <a:spLocks/>
          </p:cNvSpPr>
          <p:nvPr/>
        </p:nvSpPr>
        <p:spPr>
          <a:xfrm>
            <a:off x="6559331" y="1675567"/>
            <a:ext cx="4715338" cy="5050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400" dirty="0"/>
              <a:t>Opprette ett felles kontaktpunkt, eller tilsvarende løsning, som gjør at innbyggeren har opplevelse av ett kontaktpunkt mot det offentlige </a:t>
            </a:r>
            <a:endParaRPr lang="nb-NO" sz="1400" dirty="0" smtClean="0"/>
          </a:p>
          <a:p>
            <a:r>
              <a:rPr lang="nb-NO" sz="1400" dirty="0" smtClean="0"/>
              <a:t>Utvikle </a:t>
            </a:r>
            <a:r>
              <a:rPr lang="nb-NO" sz="1400" dirty="0"/>
              <a:t>en samhandlingstjeneste for etatenes enkelttjenester </a:t>
            </a:r>
            <a:endParaRPr lang="nb-NO" sz="1400" dirty="0" smtClean="0"/>
          </a:p>
          <a:p>
            <a:r>
              <a:rPr lang="nb-NO" sz="1400" dirty="0" smtClean="0"/>
              <a:t>Utvikle </a:t>
            </a:r>
            <a:r>
              <a:rPr lang="nb-NO" sz="1400" dirty="0"/>
              <a:t>en dialogtjeneste </a:t>
            </a:r>
            <a:r>
              <a:rPr lang="nb-NO" sz="1400" dirty="0" smtClean="0">
                <a:solidFill>
                  <a:srgbClr val="FF0000"/>
                </a:solidFill>
              </a:rPr>
              <a:t> </a:t>
            </a:r>
            <a:endParaRPr lang="nb-NO" sz="1400" dirty="0"/>
          </a:p>
          <a:p>
            <a:r>
              <a:rPr lang="nb-NO" sz="1400" dirty="0"/>
              <a:t>Integrere tjenesten mot eksisterende nasjonale fellesløsninger, herunder ID-porten, Svar-Ut og registre </a:t>
            </a:r>
            <a:endParaRPr lang="nb-NO" sz="1400" dirty="0">
              <a:solidFill>
                <a:srgbClr val="FF0000"/>
              </a:solidFill>
            </a:endParaRPr>
          </a:p>
          <a:p>
            <a:r>
              <a:rPr lang="nb-NO" sz="1400" dirty="0" smtClean="0"/>
              <a:t>Harmonisere </a:t>
            </a:r>
            <a:r>
              <a:rPr lang="nb-NO" sz="1400" dirty="0"/>
              <a:t>begreper, både i etatene og i innbyggerdialogen </a:t>
            </a:r>
            <a:endParaRPr lang="nb-NO" sz="1400" dirty="0">
              <a:solidFill>
                <a:srgbClr val="FF0000"/>
              </a:solidFill>
            </a:endParaRPr>
          </a:p>
          <a:p>
            <a:r>
              <a:rPr lang="nb-NO" sz="1400" dirty="0" smtClean="0"/>
              <a:t>Utvikle </a:t>
            </a:r>
            <a:r>
              <a:rPr lang="nb-NO" sz="1400" dirty="0"/>
              <a:t>en innsynstjeneste som tillater innbyggeren å se hvilken informasjon det offentlige har, og hvem som har tilgang til </a:t>
            </a:r>
            <a:r>
              <a:rPr lang="nb-NO" sz="1400" dirty="0" smtClean="0"/>
              <a:t>denne</a:t>
            </a:r>
          </a:p>
          <a:p>
            <a:endParaRPr lang="nb-NO" sz="1400" dirty="0" smtClean="0"/>
          </a:p>
          <a:p>
            <a:endParaRPr lang="nb-NO" sz="1400" dirty="0" smtClean="0"/>
          </a:p>
          <a:p>
            <a:endParaRPr lang="nb-NO" sz="1400" dirty="0" smtClean="0"/>
          </a:p>
          <a:p>
            <a:endParaRPr lang="nb-NO" sz="1400" dirty="0" smtClean="0"/>
          </a:p>
          <a:p>
            <a:endParaRPr lang="nb-NO" sz="1400" dirty="0" smtClean="0"/>
          </a:p>
          <a:p>
            <a:endParaRPr lang="nb-NO" sz="1400" dirty="0" smtClean="0"/>
          </a:p>
          <a:p>
            <a:pPr marL="0" indent="0">
              <a:buFont typeface="Arial" panose="020B0604020202020204" pitchFamily="34" charset="0"/>
              <a:buNone/>
            </a:pPr>
            <a:endParaRPr lang="nb-NO" sz="1400" dirty="0" smtClean="0"/>
          </a:p>
        </p:txBody>
      </p:sp>
      <p:sp>
        <p:nvSpPr>
          <p:cNvPr id="6" name="Rectangle 5"/>
          <p:cNvSpPr/>
          <p:nvPr/>
        </p:nvSpPr>
        <p:spPr>
          <a:xfrm>
            <a:off x="832608" y="1344586"/>
            <a:ext cx="3774561" cy="330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b="1" dirty="0" smtClean="0">
                <a:solidFill>
                  <a:schemeClr val="accent5">
                    <a:lumMod val="50000"/>
                  </a:schemeClr>
                </a:solidFill>
              </a:rPr>
              <a:t>Spesifikke for «Ny bedrift»</a:t>
            </a:r>
          </a:p>
        </p:txBody>
      </p:sp>
      <p:sp>
        <p:nvSpPr>
          <p:cNvPr id="7" name="Rectangle 6"/>
          <p:cNvSpPr/>
          <p:nvPr/>
        </p:nvSpPr>
        <p:spPr>
          <a:xfrm>
            <a:off x="6559331" y="1344585"/>
            <a:ext cx="3774561" cy="330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b="1" dirty="0" smtClean="0">
                <a:solidFill>
                  <a:schemeClr val="accent5">
                    <a:lumMod val="50000"/>
                  </a:schemeClr>
                </a:solidFill>
              </a:rPr>
              <a:t>Generelle</a:t>
            </a:r>
          </a:p>
        </p:txBody>
      </p:sp>
    </p:spTree>
    <p:extLst>
      <p:ext uri="{BB962C8B-B14F-4D97-AF65-F5344CB8AC3E}">
        <p14:creationId xmlns:p14="http://schemas.microsoft.com/office/powerpoint/2010/main" val="37203096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2608" y="1429385"/>
            <a:ext cx="10515600" cy="4351338"/>
          </a:xfrm>
        </p:spPr>
        <p:txBody>
          <a:bodyPr>
            <a:normAutofit/>
          </a:bodyPr>
          <a:lstStyle/>
          <a:p>
            <a:r>
              <a:rPr lang="nb-NO" sz="2000" dirty="0" err="1" smtClean="0"/>
              <a:t>Målbildet</a:t>
            </a:r>
            <a:r>
              <a:rPr lang="nb-NO" sz="2000" dirty="0" smtClean="0"/>
              <a:t> </a:t>
            </a:r>
            <a:r>
              <a:rPr lang="nb-NO" sz="2000" dirty="0" err="1" smtClean="0"/>
              <a:t>inkludererer</a:t>
            </a:r>
            <a:r>
              <a:rPr lang="nb-NO" sz="2000" dirty="0" smtClean="0"/>
              <a:t> flere nye tjenester</a:t>
            </a:r>
            <a:br>
              <a:rPr lang="nb-NO" sz="2000" dirty="0" smtClean="0"/>
            </a:br>
            <a:endParaRPr lang="nb-NO" sz="2000" dirty="0" smtClean="0"/>
          </a:p>
          <a:p>
            <a:r>
              <a:rPr lang="nb-NO" sz="2000" dirty="0" smtClean="0"/>
              <a:t>Konsepteksemplene illustrerer hvordan slike tjenester kan oppleves for brukeren, og beskriver nærmere hva selve tjenesten kan innebære</a:t>
            </a:r>
            <a:br>
              <a:rPr lang="nb-NO" sz="2000" dirty="0" smtClean="0"/>
            </a:br>
            <a:endParaRPr lang="nb-NO" sz="2000" dirty="0" smtClean="0"/>
          </a:p>
          <a:p>
            <a:r>
              <a:rPr lang="nb-NO" sz="2000" dirty="0" smtClean="0"/>
              <a:t>Påfølgende slides inneholder tre konsepteksempler:</a:t>
            </a:r>
          </a:p>
          <a:p>
            <a:pPr marL="1257300" indent="-342900">
              <a:buFont typeface="+mj-lt"/>
              <a:buAutoNum type="arabicPeriod"/>
            </a:pPr>
            <a:r>
              <a:rPr lang="nb-NO" sz="2000" dirty="0" smtClean="0"/>
              <a:t>Dialogtjeneste for oppstart</a:t>
            </a:r>
          </a:p>
          <a:p>
            <a:pPr marL="1257300" indent="-342900">
              <a:buFont typeface="+mj-lt"/>
              <a:buAutoNum type="arabicPeriod"/>
            </a:pPr>
            <a:r>
              <a:rPr lang="nb-NO" sz="2000" dirty="0" smtClean="0"/>
              <a:t>Tilpasset sjekkliste-tjeneste</a:t>
            </a:r>
          </a:p>
          <a:p>
            <a:pPr marL="1257300" indent="-342900">
              <a:buFont typeface="+mj-lt"/>
              <a:buAutoNum type="arabicPeriod"/>
            </a:pPr>
            <a:r>
              <a:rPr lang="nb-NO" sz="2000" dirty="0" smtClean="0"/>
              <a:t>Rapporteringstjeneste</a:t>
            </a:r>
          </a:p>
          <a:p>
            <a:endParaRPr lang="nb-NO" sz="2000" dirty="0" smtClean="0"/>
          </a:p>
          <a:p>
            <a:pPr marL="0" indent="0">
              <a:buNone/>
            </a:pPr>
            <a:endParaRPr lang="nb-NO" sz="2000" dirty="0" smtClean="0"/>
          </a:p>
        </p:txBody>
      </p:sp>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endParaRPr lang="nb-NO" sz="2200" b="1" dirty="0" smtClean="0">
              <a:solidFill>
                <a:schemeClr val="accent5">
                  <a:lumMod val="50000"/>
                </a:schemeClr>
              </a:solidFill>
            </a:endParaRPr>
          </a:p>
          <a:p>
            <a:r>
              <a:rPr lang="nb-NO" sz="2200" b="1" dirty="0" smtClean="0">
                <a:solidFill>
                  <a:schemeClr val="accent5">
                    <a:lumMod val="50000"/>
                  </a:schemeClr>
                </a:solidFill>
              </a:rPr>
              <a:t>KONSEPTEKSEMPLER FOR FREMTIDENS BRUKERREISE</a:t>
            </a:r>
            <a:br>
              <a:rPr lang="nb-NO" sz="2200" b="1" dirty="0" smtClean="0">
                <a:solidFill>
                  <a:schemeClr val="accent5">
                    <a:lumMod val="50000"/>
                  </a:schemeClr>
                </a:solidFill>
              </a:rPr>
            </a:br>
            <a:r>
              <a:rPr lang="nb-NO" sz="2200" b="1" dirty="0" smtClean="0">
                <a:solidFill>
                  <a:schemeClr val="accent5">
                    <a:lumMod val="50000"/>
                  </a:schemeClr>
                </a:solidFill>
              </a:rPr>
              <a:t>	</a:t>
            </a:r>
          </a:p>
        </p:txBody>
      </p:sp>
    </p:spTree>
    <p:extLst>
      <p:ext uri="{BB962C8B-B14F-4D97-AF65-F5344CB8AC3E}">
        <p14:creationId xmlns:p14="http://schemas.microsoft.com/office/powerpoint/2010/main" val="1168666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6326"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tangle 2"/>
          <p:cNvSpPr/>
          <p:nvPr/>
        </p:nvSpPr>
        <p:spPr>
          <a:xfrm>
            <a:off x="134224" y="21765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INNSIKTSGRUNNLAG</a:t>
            </a:r>
          </a:p>
          <a:p>
            <a:r>
              <a:rPr lang="nb-NO" sz="2200" b="1" dirty="0" smtClean="0">
                <a:solidFill>
                  <a:schemeClr val="accent5">
                    <a:lumMod val="50000"/>
                  </a:schemeClr>
                </a:solidFill>
              </a:rPr>
              <a:t>16 etablerere, én advokat, én oppstartskonsulent og tolv etater </a:t>
            </a:r>
            <a:endParaRPr lang="nb-NO" sz="2200" b="1" dirty="0">
              <a:solidFill>
                <a:schemeClr val="accent5">
                  <a:lumMod val="50000"/>
                </a:schemeClr>
              </a:solidFill>
            </a:endParaRPr>
          </a:p>
        </p:txBody>
      </p:sp>
      <p:cxnSp>
        <p:nvCxnSpPr>
          <p:cNvPr id="23" name="Straight Connector 22"/>
          <p:cNvCxnSpPr/>
          <p:nvPr/>
        </p:nvCxnSpPr>
        <p:spPr>
          <a:xfrm flipV="1">
            <a:off x="7384970" y="1394118"/>
            <a:ext cx="0" cy="46169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939001" y="1554904"/>
            <a:ext cx="3106349" cy="4837104"/>
            <a:chOff x="3698897" y="1150459"/>
            <a:chExt cx="3106349" cy="3920060"/>
          </a:xfrm>
        </p:grpSpPr>
        <p:sp>
          <p:nvSpPr>
            <p:cNvPr id="35" name="Rectangle 34"/>
            <p:cNvSpPr/>
            <p:nvPr/>
          </p:nvSpPr>
          <p:spPr>
            <a:xfrm>
              <a:off x="3698898" y="1355826"/>
              <a:ext cx="3106348" cy="3714693"/>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nb-NO" sz="1050" dirty="0" smtClean="0">
                <a:solidFill>
                  <a:schemeClr val="tx1"/>
                </a:solidFill>
              </a:endParaRPr>
            </a:p>
            <a:p>
              <a:r>
                <a:rPr lang="nb-NO" sz="1050" dirty="0" smtClean="0">
                  <a:solidFill>
                    <a:schemeClr val="tx1"/>
                  </a:solidFill>
                </a:rPr>
                <a:t>Spydeberg kommune</a:t>
              </a:r>
            </a:p>
            <a:p>
              <a:endParaRPr lang="nb-NO" sz="1050" dirty="0">
                <a:solidFill>
                  <a:schemeClr val="tx1"/>
                </a:solidFill>
              </a:endParaRPr>
            </a:p>
            <a:p>
              <a:r>
                <a:rPr lang="nb-NO" sz="1050" dirty="0" smtClean="0">
                  <a:solidFill>
                    <a:schemeClr val="tx1"/>
                  </a:solidFill>
                </a:rPr>
                <a:t>Tønsberg kommune</a:t>
              </a:r>
            </a:p>
            <a:p>
              <a:endParaRPr lang="nb-NO" sz="1050" dirty="0">
                <a:solidFill>
                  <a:schemeClr val="tx1"/>
                </a:solidFill>
              </a:endParaRPr>
            </a:p>
            <a:p>
              <a:r>
                <a:rPr lang="nb-NO" sz="1050" dirty="0" smtClean="0">
                  <a:solidFill>
                    <a:schemeClr val="tx1"/>
                  </a:solidFill>
                </a:rPr>
                <a:t>Næringsetaten Oslo</a:t>
              </a:r>
            </a:p>
            <a:p>
              <a:endParaRPr lang="nb-NO" sz="1050" dirty="0">
                <a:solidFill>
                  <a:schemeClr val="tx1"/>
                </a:solidFill>
              </a:endParaRPr>
            </a:p>
            <a:p>
              <a:r>
                <a:rPr lang="nb-NO" sz="1050" dirty="0" smtClean="0">
                  <a:solidFill>
                    <a:schemeClr val="tx1"/>
                  </a:solidFill>
                </a:rPr>
                <a:t>Skatteetaten</a:t>
              </a:r>
            </a:p>
            <a:p>
              <a:endParaRPr lang="nb-NO" sz="1050" dirty="0">
                <a:solidFill>
                  <a:schemeClr val="tx1"/>
                </a:solidFill>
              </a:endParaRPr>
            </a:p>
            <a:p>
              <a:r>
                <a:rPr lang="nb-NO" sz="1050" dirty="0" smtClean="0">
                  <a:solidFill>
                    <a:schemeClr val="tx1"/>
                  </a:solidFill>
                </a:rPr>
                <a:t>NAV</a:t>
              </a:r>
            </a:p>
            <a:p>
              <a:endParaRPr lang="nb-NO" sz="1050" dirty="0">
                <a:solidFill>
                  <a:schemeClr val="tx1"/>
                </a:solidFill>
              </a:endParaRPr>
            </a:p>
            <a:p>
              <a:r>
                <a:rPr lang="nb-NO" sz="1050" dirty="0" smtClean="0">
                  <a:solidFill>
                    <a:schemeClr val="tx1"/>
                  </a:solidFill>
                </a:rPr>
                <a:t>Brønnøysundregisterene</a:t>
              </a:r>
            </a:p>
            <a:p>
              <a:endParaRPr lang="nb-NO" sz="1050" dirty="0">
                <a:solidFill>
                  <a:schemeClr val="tx1"/>
                </a:solidFill>
              </a:endParaRPr>
            </a:p>
            <a:p>
              <a:r>
                <a:rPr lang="nb-NO" sz="1050" dirty="0" smtClean="0">
                  <a:solidFill>
                    <a:schemeClr val="tx1"/>
                  </a:solidFill>
                </a:rPr>
                <a:t>Politiet</a:t>
              </a:r>
            </a:p>
            <a:p>
              <a:endParaRPr lang="nb-NO" sz="1050" dirty="0">
                <a:solidFill>
                  <a:schemeClr val="tx1"/>
                </a:solidFill>
              </a:endParaRPr>
            </a:p>
            <a:p>
              <a:r>
                <a:rPr lang="nb-NO" sz="1050" dirty="0" smtClean="0">
                  <a:solidFill>
                    <a:schemeClr val="tx1"/>
                  </a:solidFill>
                </a:rPr>
                <a:t>Mattilsynet</a:t>
              </a:r>
            </a:p>
            <a:p>
              <a:endParaRPr lang="nb-NO" sz="1050" dirty="0">
                <a:solidFill>
                  <a:schemeClr val="tx1"/>
                </a:solidFill>
              </a:endParaRPr>
            </a:p>
            <a:p>
              <a:r>
                <a:rPr lang="nb-NO" sz="1050" dirty="0" smtClean="0">
                  <a:solidFill>
                    <a:schemeClr val="tx1"/>
                  </a:solidFill>
                </a:rPr>
                <a:t>Helsedirektoratet</a:t>
              </a:r>
            </a:p>
            <a:p>
              <a:endParaRPr lang="nb-NO" sz="1050" dirty="0">
                <a:solidFill>
                  <a:schemeClr val="tx1"/>
                </a:solidFill>
              </a:endParaRPr>
            </a:p>
            <a:p>
              <a:r>
                <a:rPr lang="nb-NO" sz="1050" dirty="0" smtClean="0">
                  <a:solidFill>
                    <a:schemeClr val="tx1"/>
                  </a:solidFill>
                </a:rPr>
                <a:t>Vann- og avløpsetaten</a:t>
              </a:r>
            </a:p>
            <a:p>
              <a:endParaRPr lang="nb-NO" sz="1050" dirty="0">
                <a:solidFill>
                  <a:schemeClr val="tx1"/>
                </a:solidFill>
              </a:endParaRPr>
            </a:p>
            <a:p>
              <a:r>
                <a:rPr lang="nb-NO" sz="1050" dirty="0" smtClean="0">
                  <a:solidFill>
                    <a:schemeClr val="tx1"/>
                  </a:solidFill>
                </a:rPr>
                <a:t>Skatt øst</a:t>
              </a:r>
            </a:p>
            <a:p>
              <a:endParaRPr lang="nb-NO" sz="1050" dirty="0">
                <a:solidFill>
                  <a:schemeClr val="tx1"/>
                </a:solidFill>
              </a:endParaRPr>
            </a:p>
            <a:p>
              <a:r>
                <a:rPr lang="nb-NO" sz="1050" dirty="0" smtClean="0">
                  <a:solidFill>
                    <a:schemeClr val="tx1"/>
                  </a:solidFill>
                </a:rPr>
                <a:t>Plan- og bygningsetaten</a:t>
              </a:r>
            </a:p>
            <a:p>
              <a:endParaRPr lang="nb-NO" sz="1050" dirty="0">
                <a:solidFill>
                  <a:schemeClr val="tx1"/>
                </a:solidFill>
              </a:endParaRPr>
            </a:p>
            <a:p>
              <a:endParaRPr lang="nb-NO" sz="1050" dirty="0">
                <a:solidFill>
                  <a:schemeClr val="tx1"/>
                </a:solidFill>
              </a:endParaRPr>
            </a:p>
          </p:txBody>
        </p:sp>
        <p:sp>
          <p:nvSpPr>
            <p:cNvPr id="36" name="Rectangle 35"/>
            <p:cNvSpPr/>
            <p:nvPr/>
          </p:nvSpPr>
          <p:spPr>
            <a:xfrm>
              <a:off x="3698897" y="1150459"/>
              <a:ext cx="3106347" cy="20602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solidFill>
                    <a:schemeClr val="bg1"/>
                  </a:solidFill>
                </a:rPr>
                <a:t>Etater </a:t>
              </a:r>
              <a:endParaRPr lang="nb-NO" sz="1600" dirty="0">
                <a:solidFill>
                  <a:schemeClr val="bg1"/>
                </a:solidFill>
              </a:endParaRPr>
            </a:p>
          </p:txBody>
        </p:sp>
      </p:grpSp>
      <p:grpSp>
        <p:nvGrpSpPr>
          <p:cNvPr id="37" name="Group 36"/>
          <p:cNvGrpSpPr/>
          <p:nvPr/>
        </p:nvGrpSpPr>
        <p:grpSpPr>
          <a:xfrm>
            <a:off x="441055" y="1554904"/>
            <a:ext cx="6442284" cy="4837104"/>
            <a:chOff x="3698897" y="1150459"/>
            <a:chExt cx="3106348" cy="3920060"/>
          </a:xfrm>
        </p:grpSpPr>
        <p:sp>
          <p:nvSpPr>
            <p:cNvPr id="38" name="Rectangle 37"/>
            <p:cNvSpPr/>
            <p:nvPr/>
          </p:nvSpPr>
          <p:spPr>
            <a:xfrm>
              <a:off x="3698898" y="1355826"/>
              <a:ext cx="3106347" cy="3714693"/>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endParaRPr lang="nb-NO" sz="1050" dirty="0">
                <a:solidFill>
                  <a:schemeClr val="tx1"/>
                </a:solidFill>
              </a:endParaRPr>
            </a:p>
          </p:txBody>
        </p:sp>
        <p:sp>
          <p:nvSpPr>
            <p:cNvPr id="39" name="Rectangle 38"/>
            <p:cNvSpPr/>
            <p:nvPr/>
          </p:nvSpPr>
          <p:spPr>
            <a:xfrm>
              <a:off x="3698897" y="1150459"/>
              <a:ext cx="3106347" cy="20602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1600" dirty="0" smtClean="0">
                  <a:solidFill>
                    <a:schemeClr val="bg1"/>
                  </a:solidFill>
                </a:rPr>
                <a:t>Utvalgte etablerere</a:t>
              </a:r>
              <a:endParaRPr lang="nb-NO" sz="1600" dirty="0">
                <a:solidFill>
                  <a:schemeClr val="bg1"/>
                </a:solidFill>
              </a:endParaRPr>
            </a:p>
          </p:txBody>
        </p:sp>
      </p:grpSp>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9472" y="2055582"/>
            <a:ext cx="553715" cy="542823"/>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3470" y="1952594"/>
            <a:ext cx="610635" cy="598623"/>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302" y="2855230"/>
            <a:ext cx="630968" cy="618556"/>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294" y="3777799"/>
            <a:ext cx="543900" cy="533200"/>
          </a:xfrm>
          <a:prstGeom prst="rect">
            <a:avLst/>
          </a:prstGeom>
        </p:spPr>
      </p:pic>
      <p:pic>
        <p:nvPicPr>
          <p:cNvPr id="52" name="Picture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94047" y="2854567"/>
            <a:ext cx="564565" cy="553459"/>
          </a:xfrm>
          <a:prstGeom prst="rect">
            <a:avLst/>
          </a:prstGeom>
        </p:spPr>
      </p:pic>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6779" y="3664188"/>
            <a:ext cx="679100" cy="665741"/>
          </a:xfrm>
          <a:prstGeom prst="rect">
            <a:avLst/>
          </a:prstGeom>
        </p:spPr>
      </p:pic>
      <p:pic>
        <p:nvPicPr>
          <p:cNvPr id="54" name="Picture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4694" y="4615012"/>
            <a:ext cx="553715" cy="542823"/>
          </a:xfrm>
          <a:prstGeom prst="rect">
            <a:avLst/>
          </a:prstGeom>
        </p:spPr>
      </p:pic>
      <p:pic>
        <p:nvPicPr>
          <p:cNvPr id="55" name="Picture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18237" y="4586091"/>
            <a:ext cx="618355" cy="605694"/>
          </a:xfrm>
          <a:prstGeom prst="rect">
            <a:avLst/>
          </a:prstGeom>
        </p:spPr>
      </p:pic>
      <p:pic>
        <p:nvPicPr>
          <p:cNvPr id="56" name="Picture 5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38165" y="5447948"/>
            <a:ext cx="677714" cy="664382"/>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3951" y="5461847"/>
            <a:ext cx="636585" cy="636585"/>
          </a:xfrm>
          <a:prstGeom prst="rect">
            <a:avLst/>
          </a:prstGeom>
        </p:spPr>
      </p:pic>
      <p:sp>
        <p:nvSpPr>
          <p:cNvPr id="60" name="Title 1"/>
          <p:cNvSpPr txBox="1">
            <a:spLocks/>
          </p:cNvSpPr>
          <p:nvPr/>
        </p:nvSpPr>
        <p:spPr>
          <a:xfrm>
            <a:off x="1628937" y="2037720"/>
            <a:ext cx="2085681"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Jakob</a:t>
            </a:r>
            <a:r>
              <a:rPr lang="nb-NO" sz="1050" dirty="0"/>
              <a:t> </a:t>
            </a:r>
            <a:r>
              <a:rPr lang="mr-IN" sz="1050" dirty="0"/>
              <a:t>–</a:t>
            </a:r>
            <a:r>
              <a:rPr lang="nb-NO" sz="1050" dirty="0"/>
              <a:t> </a:t>
            </a:r>
            <a:r>
              <a:rPr lang="nb-NO" sz="1050" dirty="0" smtClean="0"/>
              <a:t>Er </a:t>
            </a:r>
            <a:r>
              <a:rPr lang="nb-NO" sz="1050" dirty="0"/>
              <a:t>en av flere som skal åpne </a:t>
            </a:r>
            <a:r>
              <a:rPr lang="nb-NO" sz="1050" dirty="0" smtClean="0"/>
              <a:t>café </a:t>
            </a:r>
            <a:r>
              <a:rPr lang="nb-NO" sz="1050" dirty="0"/>
              <a:t>sentralt i Oslo. Samarbeider med David.</a:t>
            </a:r>
          </a:p>
        </p:txBody>
      </p:sp>
      <p:sp>
        <p:nvSpPr>
          <p:cNvPr id="61" name="Title 1"/>
          <p:cNvSpPr txBox="1">
            <a:spLocks/>
          </p:cNvSpPr>
          <p:nvPr/>
        </p:nvSpPr>
        <p:spPr>
          <a:xfrm>
            <a:off x="1628937" y="2984234"/>
            <a:ext cx="173851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David</a:t>
            </a:r>
            <a:r>
              <a:rPr lang="nb-NO" sz="1050" dirty="0"/>
              <a:t> </a:t>
            </a:r>
            <a:r>
              <a:rPr lang="mr-IN" sz="1050" dirty="0"/>
              <a:t>–</a:t>
            </a:r>
            <a:r>
              <a:rPr lang="nb-NO" sz="1050" dirty="0"/>
              <a:t> Har jobbet i utelivsbransjen lenge. Åpner </a:t>
            </a:r>
            <a:r>
              <a:rPr lang="nb-NO" sz="1050" dirty="0" smtClean="0"/>
              <a:t>eget </a:t>
            </a:r>
            <a:r>
              <a:rPr lang="nb-NO" sz="1050" dirty="0"/>
              <a:t>sted før første gang</a:t>
            </a:r>
          </a:p>
        </p:txBody>
      </p:sp>
      <p:sp>
        <p:nvSpPr>
          <p:cNvPr id="62" name="Title 1"/>
          <p:cNvSpPr txBox="1">
            <a:spLocks/>
          </p:cNvSpPr>
          <p:nvPr/>
        </p:nvSpPr>
        <p:spPr>
          <a:xfrm>
            <a:off x="1628937" y="3892786"/>
            <a:ext cx="173851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David</a:t>
            </a:r>
            <a:r>
              <a:rPr lang="nb-NO" sz="1050" dirty="0"/>
              <a:t> </a:t>
            </a:r>
            <a:r>
              <a:rPr lang="mr-IN" sz="1050" dirty="0"/>
              <a:t>–</a:t>
            </a:r>
            <a:r>
              <a:rPr lang="nb-NO" sz="1050" dirty="0"/>
              <a:t> Har jobbet i utelivsbransjen lenge. Åpner </a:t>
            </a:r>
            <a:r>
              <a:rPr lang="nb-NO" sz="1050" dirty="0" smtClean="0"/>
              <a:t>eget </a:t>
            </a:r>
            <a:r>
              <a:rPr lang="nb-NO" sz="1050" dirty="0"/>
              <a:t>sted før første gang</a:t>
            </a:r>
          </a:p>
        </p:txBody>
      </p:sp>
      <p:sp>
        <p:nvSpPr>
          <p:cNvPr id="63" name="Title 1"/>
          <p:cNvSpPr txBox="1">
            <a:spLocks/>
          </p:cNvSpPr>
          <p:nvPr/>
        </p:nvSpPr>
        <p:spPr>
          <a:xfrm>
            <a:off x="1628937" y="4654276"/>
            <a:ext cx="173851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Amer</a:t>
            </a:r>
            <a:r>
              <a:rPr lang="nb-NO" sz="1050" dirty="0"/>
              <a:t> </a:t>
            </a:r>
            <a:r>
              <a:rPr lang="mr-IN" sz="1050" dirty="0"/>
              <a:t>–</a:t>
            </a:r>
            <a:r>
              <a:rPr lang="nb-NO" sz="1050" dirty="0"/>
              <a:t> Har jobbet i bransjen lenge. Er leder for første gang på en </a:t>
            </a:r>
            <a:r>
              <a:rPr lang="nb-NO" sz="1050" dirty="0" smtClean="0"/>
              <a:t>café </a:t>
            </a:r>
            <a:r>
              <a:rPr lang="nb-NO" sz="1050" dirty="0"/>
              <a:t>som skal vise innvandrerkultur</a:t>
            </a:r>
          </a:p>
        </p:txBody>
      </p:sp>
      <p:sp>
        <p:nvSpPr>
          <p:cNvPr id="64" name="Title 1"/>
          <p:cNvSpPr txBox="1">
            <a:spLocks/>
          </p:cNvSpPr>
          <p:nvPr/>
        </p:nvSpPr>
        <p:spPr>
          <a:xfrm>
            <a:off x="1628937" y="5590781"/>
            <a:ext cx="1826440" cy="8503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smtClean="0"/>
              <a:t>Ingunn</a:t>
            </a:r>
            <a:r>
              <a:rPr lang="nb-NO" sz="1050" dirty="0" smtClean="0"/>
              <a:t> - Saksbehandler i en middels stor kommune. Jobber i et team på 3 stk som har ansvar for bevillinger.</a:t>
            </a:r>
            <a:endParaRPr lang="nb-NO" sz="1050" dirty="0"/>
          </a:p>
        </p:txBody>
      </p:sp>
      <p:sp>
        <p:nvSpPr>
          <p:cNvPr id="65" name="Title 1"/>
          <p:cNvSpPr txBox="1">
            <a:spLocks/>
          </p:cNvSpPr>
          <p:nvPr/>
        </p:nvSpPr>
        <p:spPr>
          <a:xfrm>
            <a:off x="4347095" y="2037720"/>
            <a:ext cx="231547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Emte</a:t>
            </a:r>
            <a:r>
              <a:rPr lang="nb-NO" sz="1050" dirty="0"/>
              <a:t> </a:t>
            </a:r>
            <a:r>
              <a:rPr lang="mr-IN" sz="1050" dirty="0"/>
              <a:t>–</a:t>
            </a:r>
            <a:r>
              <a:rPr lang="nb-NO" sz="1050" dirty="0"/>
              <a:t> </a:t>
            </a:r>
            <a:r>
              <a:rPr lang="nb-NO" sz="1050" dirty="0" smtClean="0"/>
              <a:t>Har drevet café </a:t>
            </a:r>
            <a:r>
              <a:rPr lang="nb-NO" sz="1050" dirty="0"/>
              <a:t>før. Var med på å åpne en UB </a:t>
            </a:r>
            <a:r>
              <a:rPr lang="nb-NO" sz="1050" dirty="0" smtClean="0"/>
              <a:t>café </a:t>
            </a:r>
            <a:r>
              <a:rPr lang="nb-NO" sz="1050" dirty="0"/>
              <a:t>i en mindre </a:t>
            </a:r>
            <a:r>
              <a:rPr lang="nb-NO" sz="1050" dirty="0" smtClean="0"/>
              <a:t>kommune.</a:t>
            </a:r>
            <a:endParaRPr lang="nb-NO" sz="1050" dirty="0"/>
          </a:p>
        </p:txBody>
      </p:sp>
      <p:sp>
        <p:nvSpPr>
          <p:cNvPr id="66" name="Title 1"/>
          <p:cNvSpPr txBox="1">
            <a:spLocks/>
          </p:cNvSpPr>
          <p:nvPr/>
        </p:nvSpPr>
        <p:spPr>
          <a:xfrm>
            <a:off x="4369794" y="2984234"/>
            <a:ext cx="231547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Jonatan</a:t>
            </a:r>
            <a:r>
              <a:rPr lang="nb-NO" sz="1050" dirty="0"/>
              <a:t> - </a:t>
            </a:r>
            <a:r>
              <a:rPr lang="nb-NO" sz="1050" dirty="0" smtClean="0"/>
              <a:t>Skal </a:t>
            </a:r>
            <a:r>
              <a:rPr lang="nb-NO" sz="1050" dirty="0"/>
              <a:t>åpne ny filial av konseptet sitt. Han lager og selger </a:t>
            </a:r>
            <a:r>
              <a:rPr lang="nb-NO" sz="1050" dirty="0" smtClean="0"/>
              <a:t>bakevarer.</a:t>
            </a:r>
            <a:endParaRPr lang="nb-NO" sz="1050" dirty="0"/>
          </a:p>
        </p:txBody>
      </p:sp>
      <p:sp>
        <p:nvSpPr>
          <p:cNvPr id="67" name="Title 1"/>
          <p:cNvSpPr txBox="1">
            <a:spLocks/>
          </p:cNvSpPr>
          <p:nvPr/>
        </p:nvSpPr>
        <p:spPr>
          <a:xfrm>
            <a:off x="4347094" y="3890582"/>
            <a:ext cx="231547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Marit</a:t>
            </a:r>
            <a:r>
              <a:rPr lang="nb-NO" sz="1050" dirty="0"/>
              <a:t>  - </a:t>
            </a:r>
            <a:r>
              <a:rPr lang="nb-NO" sz="1050" dirty="0" smtClean="0"/>
              <a:t>Driver café med alkoholsalg </a:t>
            </a:r>
            <a:r>
              <a:rPr lang="nb-NO" sz="1050" dirty="0"/>
              <a:t>i en liten kommune. Har </a:t>
            </a:r>
            <a:r>
              <a:rPr lang="nb-NO" sz="1050" dirty="0" smtClean="0"/>
              <a:t>litt erfaring fra før.</a:t>
            </a:r>
            <a:endParaRPr lang="nb-NO" sz="1050" dirty="0"/>
          </a:p>
        </p:txBody>
      </p:sp>
      <p:sp>
        <p:nvSpPr>
          <p:cNvPr id="68" name="Title 1"/>
          <p:cNvSpPr txBox="1">
            <a:spLocks/>
          </p:cNvSpPr>
          <p:nvPr/>
        </p:nvSpPr>
        <p:spPr>
          <a:xfrm>
            <a:off x="4347093" y="4654276"/>
            <a:ext cx="2315477" cy="294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050" b="1" dirty="0"/>
              <a:t>Taylor og Jørgen </a:t>
            </a:r>
            <a:r>
              <a:rPr lang="mr-IN" sz="1050" dirty="0"/>
              <a:t>–</a:t>
            </a:r>
            <a:r>
              <a:rPr lang="nb-NO" sz="1050" dirty="0"/>
              <a:t> </a:t>
            </a:r>
            <a:r>
              <a:rPr lang="nb-NO" sz="1050" dirty="0" smtClean="0"/>
              <a:t>Selger </a:t>
            </a:r>
            <a:r>
              <a:rPr lang="nb-NO" sz="1050" dirty="0"/>
              <a:t>bakevarer på pop-up events. Har startet eget </a:t>
            </a:r>
            <a:r>
              <a:rPr lang="nb-NO" sz="1050" dirty="0" smtClean="0"/>
              <a:t>kaffebrenneri.</a:t>
            </a:r>
            <a:endParaRPr lang="nb-NO" sz="1050" dirty="0"/>
          </a:p>
        </p:txBody>
      </p:sp>
      <p:sp>
        <p:nvSpPr>
          <p:cNvPr id="69" name="Title 1"/>
          <p:cNvSpPr txBox="1">
            <a:spLocks/>
          </p:cNvSpPr>
          <p:nvPr/>
        </p:nvSpPr>
        <p:spPr>
          <a:xfrm>
            <a:off x="4350927" y="5585852"/>
            <a:ext cx="2401564" cy="8503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b="1" dirty="0" smtClean="0"/>
              <a:t>Rune</a:t>
            </a:r>
            <a:r>
              <a:rPr lang="en-US" sz="1050" dirty="0" smtClean="0"/>
              <a:t> </a:t>
            </a:r>
            <a:r>
              <a:rPr lang="mr-IN" sz="1050" dirty="0" smtClean="0"/>
              <a:t>–</a:t>
            </a:r>
            <a:r>
              <a:rPr lang="en-US" sz="1050" dirty="0" smtClean="0"/>
              <a:t> </a:t>
            </a:r>
            <a:r>
              <a:rPr lang="en-US" sz="1050" dirty="0" err="1" smtClean="0"/>
              <a:t>Har</a:t>
            </a:r>
            <a:r>
              <a:rPr lang="en-US" sz="1050" dirty="0" smtClean="0"/>
              <a:t> vært med på å starte flere av de mest vellykkede cafeene/utestedene i Oslo. Jobber som konsulent, og hjelper andre med å starte opp.</a:t>
            </a:r>
            <a:endParaRPr lang="en-US" sz="1050" dirty="0"/>
          </a:p>
        </p:txBody>
      </p:sp>
    </p:spTree>
    <p:extLst>
      <p:ext uri="{BB962C8B-B14F-4D97-AF65-F5344CB8AC3E}">
        <p14:creationId xmlns:p14="http://schemas.microsoft.com/office/powerpoint/2010/main" val="41291707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09387" y="1649617"/>
            <a:ext cx="3727928" cy="4339650"/>
          </a:xfrm>
          <a:prstGeom prst="rect">
            <a:avLst/>
          </a:prstGeom>
        </p:spPr>
        <p:txBody>
          <a:bodyPr wrap="square">
            <a:spAutoFit/>
          </a:bodyPr>
          <a:lstStyle/>
          <a:p>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Tjenesten kommer høyt oppe på trefflisten i Google, og tar etablereren til nyttig, relevant og oppdatert innhold.</a:t>
            </a: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Etablereren kan ta i bruk en veileder som hjelper til med å velge en organisasjonsform som passer.</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Det kommer tydelig fram hva som må gjøres </a:t>
            </a:r>
            <a:r>
              <a:rPr lang="nb-NO" sz="1200" u="sng" dirty="0" smtClean="0">
                <a:ea typeface="Calibri" charset="0"/>
                <a:cs typeface="Calibri" charset="0"/>
              </a:rPr>
              <a:t>før</a:t>
            </a:r>
            <a:r>
              <a:rPr lang="nb-NO" sz="1200" dirty="0" smtClean="0">
                <a:ea typeface="Calibri" charset="0"/>
                <a:cs typeface="Calibri" charset="0"/>
              </a:rPr>
              <a:t> et AS eller andre organisasjonsformer kan opprettes.</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Tjenesten er tilgjengelig på engelsk, og følger klarspråkprinsippene</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Video blir brukt som virkemiddel for å gjøre andres kunnskap og erfaring lett tilgjengelig.</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Tjenesten gjør det enkelt for etablereren å velge riktig kontaktpunkt hos kommunen eller staten for å få svar på ulike spørsmål.</a:t>
            </a:r>
            <a:endParaRPr lang="nb-NO" sz="1200" dirty="0">
              <a:ea typeface="Calibri" charset="0"/>
              <a:cs typeface="Calibri" charset="0"/>
            </a:endParaRP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Det skal også være lett å komme i kontakt og dialog med lokal etablererhjelp.</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27527"/>
          <a:stretch/>
        </p:blipFill>
        <p:spPr>
          <a:xfrm>
            <a:off x="-2167868" y="351138"/>
            <a:ext cx="9549744" cy="77734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92" y="-462495"/>
            <a:ext cx="2407289" cy="2358000"/>
          </a:xfrm>
          <a:prstGeom prst="rect">
            <a:avLst/>
          </a:prstGeom>
        </p:spPr>
      </p:pic>
      <p:sp>
        <p:nvSpPr>
          <p:cNvPr id="5" name="Slide Number Placeholder 4"/>
          <p:cNvSpPr>
            <a:spLocks noGrp="1"/>
          </p:cNvSpPr>
          <p:nvPr>
            <p:ph type="sldNum" sz="quarter" idx="12"/>
          </p:nvPr>
        </p:nvSpPr>
        <p:spPr/>
        <p:txBody>
          <a:bodyPr/>
          <a:lstStyle/>
          <a:p>
            <a:fld id="{E25817A3-2867-4632-BDF6-533F100CE7B0}" type="slidenum">
              <a:rPr lang="en-US" smtClean="0"/>
              <a:t>60</a:t>
            </a:fld>
            <a:endParaRPr lang="en-US" dirty="0"/>
          </a:p>
        </p:txBody>
      </p:sp>
      <p:sp>
        <p:nvSpPr>
          <p:cNvPr id="7" name="TextBox 6"/>
          <p:cNvSpPr txBox="1"/>
          <p:nvPr/>
        </p:nvSpPr>
        <p:spPr>
          <a:xfrm>
            <a:off x="1390650" y="342900"/>
            <a:ext cx="6229350" cy="646331"/>
          </a:xfrm>
          <a:prstGeom prst="rect">
            <a:avLst/>
          </a:prstGeom>
          <a:noFill/>
        </p:spPr>
        <p:txBody>
          <a:bodyPr wrap="square" rtlCol="0">
            <a:spAutoFit/>
          </a:bodyPr>
          <a:lstStyle/>
          <a:p>
            <a:r>
              <a:rPr lang="nb-NO" b="1" dirty="0" smtClean="0">
                <a:solidFill>
                  <a:schemeClr val="accent5">
                    <a:lumMod val="50000"/>
                  </a:schemeClr>
                </a:solidFill>
              </a:rPr>
              <a:t>KONSEPTEKSEMPEL 1: DIALOGTJENESTE FOR OPPSTART</a:t>
            </a:r>
            <a:r>
              <a:rPr lang="nb-NO" b="1" dirty="0">
                <a:solidFill>
                  <a:schemeClr val="accent5">
                    <a:lumMod val="50000"/>
                  </a:schemeClr>
                </a:solidFill>
              </a:rPr>
              <a:t/>
            </a:r>
            <a:br>
              <a:rPr lang="nb-NO" b="1" dirty="0">
                <a:solidFill>
                  <a:schemeClr val="accent5">
                    <a:lumMod val="50000"/>
                  </a:schemeClr>
                </a:solidFill>
              </a:rPr>
            </a:br>
            <a:r>
              <a:rPr lang="nb-NO" b="1" dirty="0" smtClean="0">
                <a:solidFill>
                  <a:schemeClr val="accent5">
                    <a:lumMod val="50000"/>
                  </a:schemeClr>
                </a:solidFill>
              </a:rPr>
              <a:t>God dialog- og informasjonstjeneste om hvordan starte bedrift</a:t>
            </a:r>
            <a:endParaRPr lang="nb-NO" b="1" dirty="0">
              <a:solidFill>
                <a:schemeClr val="accent5">
                  <a:lumMod val="50000"/>
                </a:schemeClr>
              </a:solidFill>
            </a:endParaRPr>
          </a:p>
        </p:txBody>
      </p:sp>
    </p:spTree>
    <p:extLst>
      <p:ext uri="{BB962C8B-B14F-4D97-AF65-F5344CB8AC3E}">
        <p14:creationId xmlns:p14="http://schemas.microsoft.com/office/powerpoint/2010/main" val="2982555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 y="1638300"/>
            <a:ext cx="11497056" cy="3578352"/>
          </a:xfrm>
          <a:prstGeom prst="rect">
            <a:avLst/>
          </a:prstGeom>
        </p:spPr>
      </p:pic>
      <p:sp>
        <p:nvSpPr>
          <p:cNvPr id="3" name="Slide Number Placeholder 2"/>
          <p:cNvSpPr>
            <a:spLocks noGrp="1"/>
          </p:cNvSpPr>
          <p:nvPr>
            <p:ph type="sldNum" sz="quarter" idx="12"/>
          </p:nvPr>
        </p:nvSpPr>
        <p:spPr/>
        <p:txBody>
          <a:bodyPr/>
          <a:lstStyle/>
          <a:p>
            <a:fld id="{E25817A3-2867-4632-BDF6-533F100CE7B0}" type="slidenum">
              <a:rPr lang="en-US" smtClean="0"/>
              <a:t>61</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9" y="-462129"/>
            <a:ext cx="2406916" cy="2357634"/>
          </a:xfrm>
          <a:prstGeom prst="rect">
            <a:avLst/>
          </a:prstGeom>
        </p:spPr>
      </p:pic>
      <p:sp>
        <p:nvSpPr>
          <p:cNvPr id="6" name="TextBox 5"/>
          <p:cNvSpPr txBox="1"/>
          <p:nvPr/>
        </p:nvSpPr>
        <p:spPr>
          <a:xfrm>
            <a:off x="1390650" y="342900"/>
            <a:ext cx="10449306" cy="646331"/>
          </a:xfrm>
          <a:prstGeom prst="rect">
            <a:avLst/>
          </a:prstGeom>
          <a:noFill/>
        </p:spPr>
        <p:txBody>
          <a:bodyPr wrap="square" rtlCol="0">
            <a:spAutoFit/>
          </a:bodyPr>
          <a:lstStyle/>
          <a:p>
            <a:r>
              <a:rPr lang="nb-NO" b="1" dirty="0" smtClean="0">
                <a:solidFill>
                  <a:schemeClr val="accent5">
                    <a:lumMod val="50000"/>
                  </a:schemeClr>
                </a:solidFill>
              </a:rPr>
              <a:t>KONSEPTEKSEMPEL 2</a:t>
            </a:r>
            <a:r>
              <a:rPr lang="nb-NO" b="1" dirty="0">
                <a:solidFill>
                  <a:schemeClr val="accent5">
                    <a:lumMod val="50000"/>
                  </a:schemeClr>
                </a:solidFill>
              </a:rPr>
              <a:t>: TILPASSET SJEKKLISTE-TJENESTE</a:t>
            </a:r>
            <a:br>
              <a:rPr lang="nb-NO" b="1" dirty="0">
                <a:solidFill>
                  <a:schemeClr val="accent5">
                    <a:lumMod val="50000"/>
                  </a:schemeClr>
                </a:solidFill>
              </a:rPr>
            </a:br>
            <a:r>
              <a:rPr lang="nb-NO" b="1" dirty="0" smtClean="0">
                <a:solidFill>
                  <a:schemeClr val="accent5">
                    <a:lumMod val="50000"/>
                  </a:schemeClr>
                </a:solidFill>
              </a:rPr>
              <a:t>Organisasjonsform og næringskode avgjør hvilket veikart etablereren presenteres for</a:t>
            </a:r>
            <a:endParaRPr lang="nb-NO" b="1" dirty="0">
              <a:solidFill>
                <a:schemeClr val="accent5">
                  <a:lumMod val="50000"/>
                </a:schemeClr>
              </a:solidFill>
            </a:endParaRPr>
          </a:p>
        </p:txBody>
      </p:sp>
    </p:spTree>
    <p:extLst>
      <p:ext uri="{BB962C8B-B14F-4D97-AF65-F5344CB8AC3E}">
        <p14:creationId xmlns:p14="http://schemas.microsoft.com/office/powerpoint/2010/main" val="33847800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6498"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1214" y="-319088"/>
            <a:ext cx="11625014" cy="6858000"/>
          </a:xfrm>
          <a:prstGeom prst="rect">
            <a:avLst/>
          </a:prstGeom>
        </p:spPr>
      </p:pic>
      <p:sp>
        <p:nvSpPr>
          <p:cNvPr id="3" name="Rectangle 2"/>
          <p:cNvSpPr/>
          <p:nvPr/>
        </p:nvSpPr>
        <p:spPr>
          <a:xfrm>
            <a:off x="7246620" y="1182548"/>
            <a:ext cx="3681792" cy="6186309"/>
          </a:xfrm>
          <a:prstGeom prst="rect">
            <a:avLst/>
          </a:prstGeom>
        </p:spPr>
        <p:txBody>
          <a:bodyPr wrap="square">
            <a:spAutoFit/>
          </a:bodyPr>
          <a:lstStyle/>
          <a:p>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Det er raskt å opprette AS, og etablereren mottar næringskode og organisasjonsnummer med én gang</a:t>
            </a: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Etablereren får et skreddersydd veikart basert på næringskode, organisasjonsform og virksomhetens adresse.</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Veikartet tar for seg det etablereren må gjennom for å tilfredsstille kravene fra det offentlige. Det kommer tydelig frem hva, hvordan, hvorfor og når ting skal eller bør gjøres. </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Veikartet omfatter også nyttige og bransjespesifikke tips som er med å gjøre det enklere å starte restaurant.</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a:ea typeface="Calibri" charset="0"/>
                <a:cs typeface="Calibri" charset="0"/>
              </a:rPr>
              <a:t>Etter at bedriften er etablert kan v</a:t>
            </a:r>
            <a:r>
              <a:rPr lang="nb-NO" sz="1200" dirty="0" smtClean="0">
                <a:ea typeface="Calibri" charset="0"/>
                <a:cs typeface="Calibri" charset="0"/>
              </a:rPr>
              <a:t>eiledere innen ulike tema tilgjengeliggjøres. Disse kan hjelpe etablerere med å drifte en restaurant, bearbeide virksomheten sin, eller forstå regelverk. </a:t>
            </a:r>
          </a:p>
          <a:p>
            <a:pPr marL="285750" indent="-285750">
              <a:buFont typeface="Arial" charset="0"/>
              <a:buChar char="•"/>
            </a:pPr>
            <a:endParaRPr lang="nb-NO" sz="1200" dirty="0"/>
          </a:p>
          <a:p>
            <a:pPr marL="285750" indent="-285750">
              <a:buFont typeface="Arial" charset="0"/>
              <a:buChar char="•"/>
            </a:pPr>
            <a:r>
              <a:rPr lang="nb-NO" sz="1200" dirty="0" smtClean="0"/>
              <a:t>Veilederne </a:t>
            </a:r>
            <a:r>
              <a:rPr lang="nb-NO" sz="1200" dirty="0"/>
              <a:t>utvikles og gjøres </a:t>
            </a:r>
            <a:r>
              <a:rPr lang="nb-NO" sz="1200" dirty="0" smtClean="0"/>
              <a:t>tilgjengelige </a:t>
            </a:r>
            <a:r>
              <a:rPr lang="nb-NO" sz="1200" dirty="0"/>
              <a:t>på en </a:t>
            </a:r>
            <a:r>
              <a:rPr lang="nb-NO" sz="1200" dirty="0" smtClean="0"/>
              <a:t>måte som gjør det mulig </a:t>
            </a:r>
            <a:r>
              <a:rPr lang="nb-NO" sz="1200" dirty="0"/>
              <a:t>for andre å </a:t>
            </a:r>
            <a:r>
              <a:rPr lang="nb-NO" sz="1200" dirty="0" smtClean="0"/>
              <a:t>bruke dem i sine rådgivningstjenester. Veilederne kan f.eks. inkluderes i tjenester fra bransjeorganisasjoner </a:t>
            </a:r>
            <a:r>
              <a:rPr lang="nb-NO" sz="1200" dirty="0"/>
              <a:t>og private rådgivere. </a:t>
            </a:r>
            <a:endParaRPr lang="nb-NO" sz="1200" dirty="0" smtClean="0">
              <a:ea typeface="Calibri" charset="0"/>
              <a:cs typeface="Calibri" charset="0"/>
            </a:endParaRPr>
          </a:p>
          <a:p>
            <a:pPr marL="285750" indent="-285750">
              <a:buFont typeface="Arial" charset="0"/>
              <a:buChar char="•"/>
            </a:pPr>
            <a:endParaRPr lang="nb-NO" sz="1200" dirty="0">
              <a:ea typeface="Calibri" charset="0"/>
              <a:cs typeface="Calibri" charset="0"/>
            </a:endParaRP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endParaRPr lang="nb-NO" sz="1200" dirty="0">
              <a:ea typeface="Calibri" charset="0"/>
              <a:cs typeface="Calibri" charset="0"/>
            </a:endParaRPr>
          </a:p>
          <a:p>
            <a:pPr marL="285750" indent="-285750">
              <a:buFont typeface="Arial" charset="0"/>
              <a:buChar char="•"/>
            </a:pPr>
            <a:endParaRPr lang="nb-NO" sz="1200" dirty="0" smtClean="0">
              <a:ea typeface="Calibri" charset="0"/>
              <a:cs typeface="Calibri" charset="0"/>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6494" y="-462495"/>
            <a:ext cx="2407289" cy="2358000"/>
          </a:xfrm>
          <a:prstGeom prst="rect">
            <a:avLst/>
          </a:prstGeom>
        </p:spPr>
      </p:pic>
      <p:sp>
        <p:nvSpPr>
          <p:cNvPr id="6" name="Slide Number Placeholder 5"/>
          <p:cNvSpPr>
            <a:spLocks noGrp="1"/>
          </p:cNvSpPr>
          <p:nvPr>
            <p:ph type="sldNum" sz="quarter" idx="12"/>
          </p:nvPr>
        </p:nvSpPr>
        <p:spPr/>
        <p:txBody>
          <a:bodyPr/>
          <a:lstStyle/>
          <a:p>
            <a:fld id="{E25817A3-2867-4632-BDF6-533F100CE7B0}" type="slidenum">
              <a:rPr lang="en-US" smtClean="0"/>
              <a:t>62</a:t>
            </a:fld>
            <a:endParaRPr lang="en-US"/>
          </a:p>
        </p:txBody>
      </p:sp>
      <p:sp>
        <p:nvSpPr>
          <p:cNvPr id="2" name="Rectangle 1"/>
          <p:cNvSpPr/>
          <p:nvPr/>
        </p:nvSpPr>
        <p:spPr>
          <a:xfrm>
            <a:off x="200025" y="142875"/>
            <a:ext cx="1143000"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129" y="-462129"/>
            <a:ext cx="2406916" cy="2357634"/>
          </a:xfrm>
          <a:prstGeom prst="rect">
            <a:avLst/>
          </a:prstGeom>
        </p:spPr>
      </p:pic>
      <p:sp>
        <p:nvSpPr>
          <p:cNvPr id="9" name="TextBox 8"/>
          <p:cNvSpPr txBox="1"/>
          <p:nvPr/>
        </p:nvSpPr>
        <p:spPr>
          <a:xfrm>
            <a:off x="1390650" y="342900"/>
            <a:ext cx="10449306" cy="646331"/>
          </a:xfrm>
          <a:prstGeom prst="rect">
            <a:avLst/>
          </a:prstGeom>
          <a:noFill/>
        </p:spPr>
        <p:txBody>
          <a:bodyPr wrap="square" rtlCol="0">
            <a:spAutoFit/>
          </a:bodyPr>
          <a:lstStyle/>
          <a:p>
            <a:r>
              <a:rPr lang="nb-NO" b="1" dirty="0" smtClean="0">
                <a:solidFill>
                  <a:schemeClr val="accent5">
                    <a:lumMod val="50000"/>
                  </a:schemeClr>
                </a:solidFill>
              </a:rPr>
              <a:t>KONSEPTEKSEMPEL 2: TILPASSET SJEKKLISTE-TJENESTE</a:t>
            </a:r>
            <a:r>
              <a:rPr lang="nb-NO" b="1" dirty="0">
                <a:solidFill>
                  <a:schemeClr val="accent5">
                    <a:lumMod val="50000"/>
                  </a:schemeClr>
                </a:solidFill>
              </a:rPr>
              <a:t/>
            </a:r>
            <a:br>
              <a:rPr lang="nb-NO" b="1" dirty="0">
                <a:solidFill>
                  <a:schemeClr val="accent5">
                    <a:lumMod val="50000"/>
                  </a:schemeClr>
                </a:solidFill>
              </a:rPr>
            </a:br>
            <a:r>
              <a:rPr lang="nb-NO" b="1" dirty="0" smtClean="0">
                <a:solidFill>
                  <a:schemeClr val="accent5">
                    <a:lumMod val="50000"/>
                  </a:schemeClr>
                </a:solidFill>
              </a:rPr>
              <a:t>Skreddersydd veikart og verktøykasse</a:t>
            </a:r>
            <a:endParaRPr lang="nb-NO" b="1" dirty="0">
              <a:solidFill>
                <a:schemeClr val="accent5">
                  <a:lumMod val="50000"/>
                </a:schemeClr>
              </a:solidFill>
            </a:endParaRPr>
          </a:p>
        </p:txBody>
      </p:sp>
    </p:spTree>
    <p:extLst>
      <p:ext uri="{BB962C8B-B14F-4D97-AF65-F5344CB8AC3E}">
        <p14:creationId xmlns:p14="http://schemas.microsoft.com/office/powerpoint/2010/main" val="19858483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7520" name="think-cell Slide" r:id="rId5" imgW="530" imgH="528" progId="TCLayout.ActiveDocument.1">
                  <p:embed/>
                </p:oleObj>
              </mc:Choice>
              <mc:Fallback>
                <p:oleObj name="think-cell Slide" r:id="rId5" imgW="530" imgH="52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l="10740"/>
          <a:stretch/>
        </p:blipFill>
        <p:spPr>
          <a:xfrm>
            <a:off x="1390650" y="0"/>
            <a:ext cx="10107169" cy="6679982"/>
          </a:xfrm>
          <a:prstGeom prst="rect">
            <a:avLst/>
          </a:prstGeom>
        </p:spPr>
      </p:pic>
      <p:sp>
        <p:nvSpPr>
          <p:cNvPr id="3" name="Rectangle 2"/>
          <p:cNvSpPr/>
          <p:nvPr/>
        </p:nvSpPr>
        <p:spPr>
          <a:xfrm>
            <a:off x="7556741" y="1560265"/>
            <a:ext cx="2894503" cy="3600986"/>
          </a:xfrm>
          <a:prstGeom prst="rect">
            <a:avLst/>
          </a:prstGeom>
        </p:spPr>
        <p:txBody>
          <a:bodyPr wrap="square">
            <a:spAutoFit/>
          </a:bodyPr>
          <a:lstStyle/>
          <a:p>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Det finnes en egen side der etablereren minnes på ulike frister.</a:t>
            </a:r>
          </a:p>
          <a:p>
            <a:pPr marL="285750" indent="-285750">
              <a:buFont typeface="Arial" charset="0"/>
              <a:buChar char="•"/>
            </a:pPr>
            <a:endParaRPr lang="nb-NO" sz="1200" dirty="0">
              <a:ea typeface="Calibri" charset="0"/>
              <a:cs typeface="Calibri" charset="0"/>
            </a:endParaRPr>
          </a:p>
          <a:p>
            <a:pPr marL="285750" indent="-285750">
              <a:buFont typeface="Arial" charset="0"/>
              <a:buChar char="•"/>
            </a:pPr>
            <a:r>
              <a:rPr lang="nb-NO" sz="1200" dirty="0" smtClean="0">
                <a:ea typeface="Calibri" charset="0"/>
                <a:cs typeface="Calibri" charset="0"/>
              </a:rPr>
              <a:t>I tillegg til påminnelser viser siden også hvor etablereren skal gå for å gjennomføre de ulike handlingene</a:t>
            </a: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r>
              <a:rPr lang="nb-NO" sz="1200" dirty="0" smtClean="0">
                <a:ea typeface="Calibri" charset="0"/>
                <a:cs typeface="Calibri" charset="0"/>
              </a:rPr>
              <a:t>Meldingsboken brukes mer aktivt til kommunikasjon med etatene, og tidligere i prosessen for å etablere et godt forhold.</a:t>
            </a:r>
          </a:p>
          <a:p>
            <a:pPr marL="285750" indent="-285750">
              <a:buFont typeface="Arial" charset="0"/>
              <a:buChar char="•"/>
            </a:pPr>
            <a:r>
              <a:rPr lang="nb-NO" sz="1200" dirty="0" smtClean="0">
                <a:ea typeface="Calibri" charset="0"/>
                <a:cs typeface="Calibri" charset="0"/>
              </a:rPr>
              <a:t>Dette kan gjerne skje i </a:t>
            </a:r>
            <a:r>
              <a:rPr lang="nb-NO" sz="1200" dirty="0" err="1" smtClean="0">
                <a:ea typeface="Calibri" charset="0"/>
                <a:cs typeface="Calibri" charset="0"/>
              </a:rPr>
              <a:t>Altinn</a:t>
            </a:r>
            <a:r>
              <a:rPr lang="nb-NO" sz="1200" dirty="0" smtClean="0">
                <a:ea typeface="Calibri" charset="0"/>
                <a:cs typeface="Calibri" charset="0"/>
              </a:rPr>
              <a:t>. </a:t>
            </a:r>
          </a:p>
          <a:p>
            <a:endParaRPr lang="nb-NO" sz="1200" dirty="0">
              <a:ea typeface="Calibri" charset="0"/>
              <a:cs typeface="Calibri" charset="0"/>
            </a:endParaRPr>
          </a:p>
          <a:p>
            <a:endParaRPr lang="nb-NO" sz="1200" dirty="0">
              <a:ea typeface="Calibri" charset="0"/>
              <a:cs typeface="Calibri" charset="0"/>
            </a:endParaRP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endParaRPr lang="nb-NO" sz="1200" dirty="0" smtClean="0">
              <a:ea typeface="Calibri" charset="0"/>
              <a:cs typeface="Calibri" charset="0"/>
            </a:endParaRPr>
          </a:p>
          <a:p>
            <a:pPr marL="285750" indent="-285750">
              <a:buFont typeface="Arial" charset="0"/>
              <a:buChar char="•"/>
            </a:pPr>
            <a:endParaRPr lang="nb-NO" sz="1200" dirty="0">
              <a:ea typeface="Calibri" charset="0"/>
              <a:cs typeface="Calibri" charset="0"/>
            </a:endParaRPr>
          </a:p>
          <a:p>
            <a:pPr marL="285750" indent="-285750">
              <a:buFont typeface="Arial" charset="0"/>
              <a:buChar char="•"/>
            </a:pPr>
            <a:endParaRPr lang="nb-NO" sz="1200" dirty="0" smtClean="0">
              <a:ea typeface="Calibri" charset="0"/>
              <a:cs typeface="Calibri" charset="0"/>
            </a:endParaRPr>
          </a:p>
        </p:txBody>
      </p:sp>
      <p:sp>
        <p:nvSpPr>
          <p:cNvPr id="6" name="Rectangle 5"/>
          <p:cNvSpPr/>
          <p:nvPr/>
        </p:nvSpPr>
        <p:spPr>
          <a:xfrm>
            <a:off x="2036537" y="1872131"/>
            <a:ext cx="1299634" cy="198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8"/>
          <a:stretch>
            <a:fillRect/>
          </a:stretch>
        </p:blipFill>
        <p:spPr>
          <a:xfrm>
            <a:off x="2036537" y="1882891"/>
            <a:ext cx="870656" cy="241849"/>
          </a:xfrm>
          <a:prstGeom prst="rect">
            <a:avLst/>
          </a:prstGeom>
        </p:spPr>
      </p:pic>
      <p:pic>
        <p:nvPicPr>
          <p:cNvPr id="8" name="Picture 7"/>
          <p:cNvPicPr>
            <a:picLocks noChangeAspect="1"/>
          </p:cNvPicPr>
          <p:nvPr/>
        </p:nvPicPr>
        <p:blipFill>
          <a:blip r:embed="rId9"/>
          <a:stretch>
            <a:fillRect/>
          </a:stretch>
        </p:blipFill>
        <p:spPr>
          <a:xfrm>
            <a:off x="339090" y="193117"/>
            <a:ext cx="937260" cy="991934"/>
          </a:xfrm>
          <a:prstGeom prst="rect">
            <a:avLst/>
          </a:prstGeom>
        </p:spPr>
      </p:pic>
      <p:sp>
        <p:nvSpPr>
          <p:cNvPr id="4" name="Slide Number Placeholder 3"/>
          <p:cNvSpPr>
            <a:spLocks noGrp="1"/>
          </p:cNvSpPr>
          <p:nvPr>
            <p:ph type="sldNum" sz="quarter" idx="12"/>
          </p:nvPr>
        </p:nvSpPr>
        <p:spPr/>
        <p:txBody>
          <a:bodyPr/>
          <a:lstStyle/>
          <a:p>
            <a:fld id="{E25817A3-2867-4632-BDF6-533F100CE7B0}" type="slidenum">
              <a:rPr lang="en-US" smtClean="0"/>
              <a:t>63</a:t>
            </a:fld>
            <a:endParaRPr lang="en-US"/>
          </a:p>
        </p:txBody>
      </p:sp>
      <p:sp>
        <p:nvSpPr>
          <p:cNvPr id="9" name="TextBox 8"/>
          <p:cNvSpPr txBox="1"/>
          <p:nvPr/>
        </p:nvSpPr>
        <p:spPr>
          <a:xfrm>
            <a:off x="1390650" y="342900"/>
            <a:ext cx="10449306" cy="646331"/>
          </a:xfrm>
          <a:prstGeom prst="rect">
            <a:avLst/>
          </a:prstGeom>
          <a:noFill/>
        </p:spPr>
        <p:txBody>
          <a:bodyPr wrap="square" rtlCol="0">
            <a:spAutoFit/>
          </a:bodyPr>
          <a:lstStyle/>
          <a:p>
            <a:r>
              <a:rPr lang="nb-NO" b="1" dirty="0" smtClean="0">
                <a:solidFill>
                  <a:schemeClr val="accent5">
                    <a:lumMod val="50000"/>
                  </a:schemeClr>
                </a:solidFill>
              </a:rPr>
              <a:t>KONSEPTEKSEMPEL 3: RAPPORTERINGSTJENESTE</a:t>
            </a:r>
            <a:r>
              <a:rPr lang="nb-NO" b="1" dirty="0">
                <a:solidFill>
                  <a:schemeClr val="accent5">
                    <a:lumMod val="50000"/>
                  </a:schemeClr>
                </a:solidFill>
              </a:rPr>
              <a:t/>
            </a:r>
            <a:br>
              <a:rPr lang="nb-NO" b="1" dirty="0">
                <a:solidFill>
                  <a:schemeClr val="accent5">
                    <a:lumMod val="50000"/>
                  </a:schemeClr>
                </a:solidFill>
              </a:rPr>
            </a:br>
            <a:r>
              <a:rPr lang="nb-NO" b="1" dirty="0" smtClean="0">
                <a:solidFill>
                  <a:schemeClr val="accent5">
                    <a:lumMod val="50000"/>
                  </a:schemeClr>
                </a:solidFill>
              </a:rPr>
              <a:t>Etablereren påminnes frister, og meldinger fra forvaltningen samles på ett sted</a:t>
            </a:r>
            <a:endParaRPr lang="nb-NO" b="1" dirty="0">
              <a:solidFill>
                <a:schemeClr val="accent5">
                  <a:lumMod val="50000"/>
                </a:schemeClr>
              </a:solidFill>
            </a:endParaRPr>
          </a:p>
        </p:txBody>
      </p:sp>
    </p:spTree>
    <p:extLst>
      <p:ext uri="{BB962C8B-B14F-4D97-AF65-F5344CB8AC3E}">
        <p14:creationId xmlns:p14="http://schemas.microsoft.com/office/powerpoint/2010/main" val="38534735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Innhold: Ny bedrift</a:t>
            </a:r>
            <a:endParaRPr lang="nb-NO" dirty="0"/>
          </a:p>
        </p:txBody>
      </p:sp>
      <p:grpSp>
        <p:nvGrpSpPr>
          <p:cNvPr id="25" name="Group 24"/>
          <p:cNvGrpSpPr/>
          <p:nvPr/>
        </p:nvGrpSpPr>
        <p:grpSpPr>
          <a:xfrm>
            <a:off x="1486994" y="2111578"/>
            <a:ext cx="2750619" cy="4746422"/>
            <a:chOff x="1188560" y="2111578"/>
            <a:chExt cx="2750619" cy="4746422"/>
          </a:xfrm>
        </p:grpSpPr>
        <p:sp>
          <p:nvSpPr>
            <p:cNvPr id="6" name="Rectangle 5"/>
            <p:cNvSpPr/>
            <p:nvPr/>
          </p:nvSpPr>
          <p:spPr>
            <a:xfrm>
              <a:off x="1422400" y="2178000"/>
              <a:ext cx="2516779" cy="369332"/>
            </a:xfrm>
            <a:prstGeom prst="rect">
              <a:avLst/>
            </a:prstGeom>
          </p:spPr>
          <p:txBody>
            <a:bodyPr wrap="none">
              <a:spAutoFit/>
            </a:bodyPr>
            <a:lstStyle/>
            <a:p>
              <a:r>
                <a:rPr lang="nb-NO" dirty="0" smtClean="0"/>
                <a:t>1. DAGENS BRUKERREISE</a:t>
              </a:r>
              <a:endParaRPr lang="nb-NO" dirty="0"/>
            </a:p>
          </p:txBody>
        </p:sp>
        <p:grpSp>
          <p:nvGrpSpPr>
            <p:cNvPr id="20" name="Group 19"/>
            <p:cNvGrpSpPr/>
            <p:nvPr/>
          </p:nvGrpSpPr>
          <p:grpSpPr>
            <a:xfrm>
              <a:off x="1188560" y="2111578"/>
              <a:ext cx="234000" cy="4746422"/>
              <a:chOff x="1188560" y="2111578"/>
              <a:chExt cx="234000" cy="4746422"/>
            </a:xfrm>
          </p:grpSpPr>
          <p:sp>
            <p:nvSpPr>
              <p:cNvPr id="5" name="Rectangle 4"/>
              <p:cNvSpPr/>
              <p:nvPr/>
            </p:nvSpPr>
            <p:spPr>
              <a:xfrm>
                <a:off x="1188720" y="2178000"/>
                <a:ext cx="23368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1" name="Flowchart: Stored Data 10"/>
              <p:cNvSpPr/>
              <p:nvPr/>
            </p:nvSpPr>
            <p:spPr>
              <a:xfrm rot="5400000">
                <a:off x="1087683" y="2212455"/>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6" name="Group 25"/>
          <p:cNvGrpSpPr/>
          <p:nvPr/>
        </p:nvGrpSpPr>
        <p:grpSpPr>
          <a:xfrm>
            <a:off x="2413424" y="2847167"/>
            <a:ext cx="3476779" cy="4010833"/>
            <a:chOff x="1869280" y="2847167"/>
            <a:chExt cx="3476779" cy="4010833"/>
          </a:xfrm>
        </p:grpSpPr>
        <p:sp>
          <p:nvSpPr>
            <p:cNvPr id="8" name="Rectangle 7"/>
            <p:cNvSpPr/>
            <p:nvPr/>
          </p:nvSpPr>
          <p:spPr>
            <a:xfrm>
              <a:off x="2103120" y="2898000"/>
              <a:ext cx="3242939" cy="369332"/>
            </a:xfrm>
            <a:prstGeom prst="rect">
              <a:avLst/>
            </a:prstGeom>
          </p:spPr>
          <p:txBody>
            <a:bodyPr wrap="none">
              <a:spAutoFit/>
            </a:bodyPr>
            <a:lstStyle/>
            <a:p>
              <a:r>
                <a:rPr lang="nb-NO" dirty="0" smtClean="0"/>
                <a:t>2. IDENTIFISERTE BRUKERBEHOV</a:t>
              </a:r>
              <a:endParaRPr lang="nb-NO" dirty="0"/>
            </a:p>
          </p:txBody>
        </p:sp>
        <p:grpSp>
          <p:nvGrpSpPr>
            <p:cNvPr id="21" name="Group 20"/>
            <p:cNvGrpSpPr/>
            <p:nvPr/>
          </p:nvGrpSpPr>
          <p:grpSpPr>
            <a:xfrm>
              <a:off x="1869280" y="2847167"/>
              <a:ext cx="234000" cy="4010833"/>
              <a:chOff x="1869280" y="2847167"/>
              <a:chExt cx="234000" cy="4010833"/>
            </a:xfrm>
          </p:grpSpPr>
          <p:sp>
            <p:nvSpPr>
              <p:cNvPr id="7" name="Rectangle 6"/>
              <p:cNvSpPr/>
              <p:nvPr/>
            </p:nvSpPr>
            <p:spPr>
              <a:xfrm>
                <a:off x="1869440" y="2898000"/>
                <a:ext cx="233680" cy="39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2" name="Flowchart: Stored Data 11"/>
              <p:cNvSpPr/>
              <p:nvPr/>
            </p:nvSpPr>
            <p:spPr>
              <a:xfrm rot="5400000">
                <a:off x="1768403" y="294804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7" name="Group 26"/>
          <p:cNvGrpSpPr/>
          <p:nvPr/>
        </p:nvGrpSpPr>
        <p:grpSpPr>
          <a:xfrm>
            <a:off x="3448877" y="3546927"/>
            <a:ext cx="2440012" cy="3311073"/>
            <a:chOff x="2550000" y="3546927"/>
            <a:chExt cx="2440012" cy="3311073"/>
          </a:xfrm>
        </p:grpSpPr>
        <p:sp>
          <p:nvSpPr>
            <p:cNvPr id="10" name="Rectangle 9"/>
            <p:cNvSpPr/>
            <p:nvPr/>
          </p:nvSpPr>
          <p:spPr>
            <a:xfrm>
              <a:off x="2778188" y="3618000"/>
              <a:ext cx="2211824" cy="369332"/>
            </a:xfrm>
            <a:prstGeom prst="rect">
              <a:avLst/>
            </a:prstGeom>
          </p:spPr>
          <p:txBody>
            <a:bodyPr wrap="none">
              <a:spAutoFit/>
            </a:bodyPr>
            <a:lstStyle/>
            <a:p>
              <a:r>
                <a:rPr lang="nb-NO" dirty="0" smtClean="0"/>
                <a:t>3. DESIGNPRINSIPPER</a:t>
              </a:r>
              <a:endParaRPr lang="nb-NO" dirty="0"/>
            </a:p>
          </p:txBody>
        </p:sp>
        <p:grpSp>
          <p:nvGrpSpPr>
            <p:cNvPr id="22" name="Group 21"/>
            <p:cNvGrpSpPr/>
            <p:nvPr/>
          </p:nvGrpSpPr>
          <p:grpSpPr>
            <a:xfrm>
              <a:off x="2550000" y="3546927"/>
              <a:ext cx="234000" cy="3311073"/>
              <a:chOff x="2550000" y="3546927"/>
              <a:chExt cx="234000" cy="3311073"/>
            </a:xfrm>
          </p:grpSpPr>
          <p:sp>
            <p:nvSpPr>
              <p:cNvPr id="9" name="Rectangle 8"/>
              <p:cNvSpPr/>
              <p:nvPr/>
            </p:nvSpPr>
            <p:spPr>
              <a:xfrm>
                <a:off x="2550160" y="3618000"/>
                <a:ext cx="233680" cy="32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3" name="Flowchart: Stored Data 12"/>
              <p:cNvSpPr/>
              <p:nvPr/>
            </p:nvSpPr>
            <p:spPr>
              <a:xfrm rot="5400000">
                <a:off x="2449123" y="364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grpSp>
        <p:nvGrpSpPr>
          <p:cNvPr id="28" name="Group 27"/>
          <p:cNvGrpSpPr/>
          <p:nvPr/>
        </p:nvGrpSpPr>
        <p:grpSpPr>
          <a:xfrm>
            <a:off x="4449920" y="4282900"/>
            <a:ext cx="6015936" cy="2576300"/>
            <a:chOff x="3230720" y="4281700"/>
            <a:chExt cx="6015936" cy="2576300"/>
          </a:xfrm>
        </p:grpSpPr>
        <p:grpSp>
          <p:nvGrpSpPr>
            <p:cNvPr id="23" name="Group 22"/>
            <p:cNvGrpSpPr/>
            <p:nvPr/>
          </p:nvGrpSpPr>
          <p:grpSpPr>
            <a:xfrm>
              <a:off x="3230720" y="4281700"/>
              <a:ext cx="234000" cy="2576300"/>
              <a:chOff x="3230720" y="4281700"/>
              <a:chExt cx="234000" cy="2576300"/>
            </a:xfrm>
          </p:grpSpPr>
          <p:sp>
            <p:nvSpPr>
              <p:cNvPr id="14" name="Rectangle 13"/>
              <p:cNvSpPr/>
              <p:nvPr/>
            </p:nvSpPr>
            <p:spPr>
              <a:xfrm>
                <a:off x="3230880" y="4338000"/>
                <a:ext cx="233680" cy="25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Flowchart: Stored Data 14"/>
              <p:cNvSpPr/>
              <p:nvPr/>
            </p:nvSpPr>
            <p:spPr>
              <a:xfrm rot="5400000">
                <a:off x="3129843" y="4382577"/>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sp>
          <p:nvSpPr>
            <p:cNvPr id="16" name="Rectangle 15"/>
            <p:cNvSpPr/>
            <p:nvPr/>
          </p:nvSpPr>
          <p:spPr>
            <a:xfrm>
              <a:off x="3464560" y="4338000"/>
              <a:ext cx="5782096" cy="369332"/>
            </a:xfrm>
            <a:prstGeom prst="rect">
              <a:avLst/>
            </a:prstGeom>
          </p:spPr>
          <p:txBody>
            <a:bodyPr wrap="none">
              <a:spAutoFit/>
            </a:bodyPr>
            <a:lstStyle/>
            <a:p>
              <a:r>
                <a:rPr lang="nb-NO" dirty="0" smtClean="0"/>
                <a:t>4. MÅLBILDE, KONSEPTER OG LANGSIKTIGE TILTAKSFORSLAG</a:t>
              </a:r>
              <a:endParaRPr lang="nb-NO" dirty="0"/>
            </a:p>
          </p:txBody>
        </p:sp>
      </p:grpSp>
      <p:grpSp>
        <p:nvGrpSpPr>
          <p:cNvPr id="34" name="Group 33"/>
          <p:cNvGrpSpPr/>
          <p:nvPr/>
        </p:nvGrpSpPr>
        <p:grpSpPr>
          <a:xfrm>
            <a:off x="5486240" y="4986927"/>
            <a:ext cx="3895227" cy="1871073"/>
            <a:chOff x="3911440" y="4986927"/>
            <a:chExt cx="3895227" cy="1871073"/>
          </a:xfrm>
        </p:grpSpPr>
        <p:sp>
          <p:nvSpPr>
            <p:cNvPr id="35" name="Rectangle 34"/>
            <p:cNvSpPr/>
            <p:nvPr/>
          </p:nvSpPr>
          <p:spPr>
            <a:xfrm>
              <a:off x="4145280" y="5053334"/>
              <a:ext cx="3661387" cy="369332"/>
            </a:xfrm>
            <a:prstGeom prst="rect">
              <a:avLst/>
            </a:prstGeom>
          </p:spPr>
          <p:txBody>
            <a:bodyPr wrap="none">
              <a:spAutoFit/>
            </a:bodyPr>
            <a:lstStyle/>
            <a:p>
              <a:r>
                <a:rPr lang="nb-NO" dirty="0" smtClean="0"/>
                <a:t>5. TILTAKSFORSLAG PÅ KORTERE SIKT </a:t>
              </a:r>
              <a:endParaRPr lang="nb-NO" dirty="0"/>
            </a:p>
          </p:txBody>
        </p:sp>
        <p:grpSp>
          <p:nvGrpSpPr>
            <p:cNvPr id="36" name="Group 35"/>
            <p:cNvGrpSpPr/>
            <p:nvPr/>
          </p:nvGrpSpPr>
          <p:grpSpPr>
            <a:xfrm>
              <a:off x="3911440" y="4986927"/>
              <a:ext cx="234000" cy="1871073"/>
              <a:chOff x="3911440" y="4986927"/>
              <a:chExt cx="234000" cy="1871073"/>
            </a:xfrm>
          </p:grpSpPr>
          <p:sp>
            <p:nvSpPr>
              <p:cNvPr id="37" name="Rectangle 36"/>
              <p:cNvSpPr/>
              <p:nvPr/>
            </p:nvSpPr>
            <p:spPr>
              <a:xfrm>
                <a:off x="3911600" y="5058000"/>
                <a:ext cx="233680" cy="180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8" name="Flowchart: Stored Data 37"/>
              <p:cNvSpPr/>
              <p:nvPr/>
            </p:nvSpPr>
            <p:spPr>
              <a:xfrm rot="5400000">
                <a:off x="3810563" y="5087804"/>
                <a:ext cx="435754" cy="234000"/>
              </a:xfrm>
              <a:prstGeom prst="flowChartOnlineStorag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grpSp>
      </p:grpSp>
      <p:sp>
        <p:nvSpPr>
          <p:cNvPr id="30" name="Rectangle 29"/>
          <p:cNvSpPr/>
          <p:nvPr/>
        </p:nvSpPr>
        <p:spPr>
          <a:xfrm>
            <a:off x="722836" y="2050304"/>
            <a:ext cx="3960763" cy="480769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83760" y="2111578"/>
            <a:ext cx="5782096" cy="26582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1149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200" b="1" dirty="0" smtClean="0">
                <a:solidFill>
                  <a:schemeClr val="accent5">
                    <a:lumMod val="50000"/>
                  </a:schemeClr>
                </a:solidFill>
              </a:rPr>
              <a:t>TILTAKSFORSLAG FOR NY BEDRIFT PÅ KORTERE SIKT</a:t>
            </a:r>
          </a:p>
        </p:txBody>
      </p:sp>
      <p:sp>
        <p:nvSpPr>
          <p:cNvPr id="5" name="Rectangle 4"/>
          <p:cNvSpPr/>
          <p:nvPr/>
        </p:nvSpPr>
        <p:spPr>
          <a:xfrm>
            <a:off x="1230257" y="1344586"/>
            <a:ext cx="8634712" cy="3473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2" indent="-171450">
              <a:buFont typeface="Arial" panose="020B0604020202020204" pitchFamily="34" charset="0"/>
              <a:buChar char="•"/>
            </a:pPr>
            <a:r>
              <a:rPr lang="nb-NO" sz="1600" dirty="0" smtClean="0">
                <a:solidFill>
                  <a:schemeClr val="tx1"/>
                </a:solidFill>
              </a:rPr>
              <a:t>Under arbeidet med brukerreisen Ny Bedrift, er det fremkommet en rekke konkrete tiltaksforslag med utgangspunkt i brukernes behov.</a:t>
            </a:r>
            <a:br>
              <a:rPr lang="nb-NO" sz="1600" dirty="0" smtClean="0">
                <a:solidFill>
                  <a:schemeClr val="tx1"/>
                </a:solidFill>
              </a:rPr>
            </a:br>
            <a:r>
              <a:rPr lang="nb-NO" sz="1600" dirty="0" smtClean="0">
                <a:solidFill>
                  <a:schemeClr val="tx1"/>
                </a:solidFill>
              </a:rPr>
              <a:t/>
            </a:r>
            <a:br>
              <a:rPr lang="nb-NO" sz="1600" dirty="0" smtClean="0">
                <a:solidFill>
                  <a:schemeClr val="tx1"/>
                </a:solidFill>
              </a:rPr>
            </a:br>
            <a:endParaRPr lang="nb-NO" sz="1600" dirty="0" smtClean="0">
              <a:solidFill>
                <a:schemeClr val="tx1"/>
              </a:solidFill>
            </a:endParaRPr>
          </a:p>
          <a:p>
            <a:pPr marL="171450" lvl="2" indent="-171450">
              <a:buFont typeface="Arial" panose="020B0604020202020204" pitchFamily="34" charset="0"/>
              <a:buChar char="•"/>
            </a:pPr>
            <a:r>
              <a:rPr lang="nb-NO" sz="1600" dirty="0" smtClean="0">
                <a:solidFill>
                  <a:schemeClr val="tx1"/>
                </a:solidFill>
              </a:rPr>
              <a:t>Hvert tiltak inneholder en beskrivelse av:</a:t>
            </a:r>
          </a:p>
          <a:p>
            <a:pPr marL="628650" lvl="3" indent="-171450">
              <a:buFont typeface="Arial" panose="020B0604020202020204" pitchFamily="34" charset="0"/>
              <a:buChar char="•"/>
            </a:pPr>
            <a:r>
              <a:rPr lang="nb-NO" sz="1600" dirty="0" smtClean="0">
                <a:solidFill>
                  <a:schemeClr val="tx1"/>
                </a:solidFill>
              </a:rPr>
              <a:t>Hva som må gjøres for å gjennomføre tiltaket</a:t>
            </a:r>
          </a:p>
          <a:p>
            <a:pPr marL="628650" lvl="3" indent="-171450">
              <a:buFont typeface="Arial" panose="020B0604020202020204" pitchFamily="34" charset="0"/>
              <a:buChar char="•"/>
            </a:pPr>
            <a:r>
              <a:rPr lang="nb-NO" sz="1600" dirty="0" smtClean="0">
                <a:solidFill>
                  <a:schemeClr val="tx1"/>
                </a:solidFill>
              </a:rPr>
              <a:t>Om tiltaket bør gjennomføres på kort, mellomlang eller lang sikt</a:t>
            </a:r>
          </a:p>
          <a:p>
            <a:pPr marL="628650" lvl="3" indent="-171450">
              <a:buFont typeface="Arial" panose="020B0604020202020204" pitchFamily="34" charset="0"/>
              <a:buChar char="•"/>
            </a:pPr>
            <a:r>
              <a:rPr lang="nb-NO" sz="1600" dirty="0" smtClean="0">
                <a:solidFill>
                  <a:schemeClr val="tx1"/>
                </a:solidFill>
              </a:rPr>
              <a:t>Hvem som er hovedansvarlig, utførende, og hvem som skal konsulteres og informeres</a:t>
            </a:r>
          </a:p>
          <a:p>
            <a:pPr marL="628650" lvl="3" indent="-171450">
              <a:buFont typeface="Arial" panose="020B0604020202020204" pitchFamily="34" charset="0"/>
              <a:buChar char="•"/>
            </a:pPr>
            <a:r>
              <a:rPr lang="nb-NO" sz="1600" dirty="0" smtClean="0">
                <a:solidFill>
                  <a:schemeClr val="tx1"/>
                </a:solidFill>
              </a:rPr>
              <a:t>Antatt gevinst, og en indikasjon på om tiltaket er enkelt eller vanskelig å gjennomføre</a:t>
            </a:r>
            <a:br>
              <a:rPr lang="nb-NO" sz="1600" dirty="0" smtClean="0">
                <a:solidFill>
                  <a:schemeClr val="tx1"/>
                </a:solidFill>
              </a:rPr>
            </a:br>
            <a:endParaRPr lang="nb-NO" sz="1600" dirty="0" smtClean="0">
              <a:solidFill>
                <a:schemeClr val="tx1"/>
              </a:solidFill>
            </a:endParaRPr>
          </a:p>
          <a:p>
            <a:pPr marL="914400" lvl="4"/>
            <a:endParaRPr lang="nb-NO" sz="1600" dirty="0">
              <a:solidFill>
                <a:schemeClr val="tx1"/>
              </a:solidFill>
            </a:endParaRPr>
          </a:p>
          <a:p>
            <a:pPr marL="457200" lvl="3"/>
            <a:r>
              <a:rPr lang="nb-NO" sz="1600" dirty="0">
                <a:solidFill>
                  <a:schemeClr val="tx1"/>
                </a:solidFill>
              </a:rPr>
              <a:t/>
            </a:r>
            <a:br>
              <a:rPr lang="nb-NO" sz="1600" dirty="0">
                <a:solidFill>
                  <a:schemeClr val="tx1"/>
                </a:solidFill>
              </a:rPr>
            </a:br>
            <a:endParaRPr lang="nb-NO" sz="1600" dirty="0" smtClean="0">
              <a:solidFill>
                <a:schemeClr val="tx1"/>
              </a:solidFill>
            </a:endParaRPr>
          </a:p>
          <a:p>
            <a:pPr marL="457200" lvl="2"/>
            <a:endParaRPr lang="nb-NO" sz="1600" dirty="0">
              <a:solidFill>
                <a:schemeClr val="tx1"/>
              </a:solidFill>
            </a:endParaRPr>
          </a:p>
          <a:p>
            <a:pPr marL="1085850" lvl="2" indent="-171450">
              <a:buFont typeface="Arial" panose="020B0604020202020204" pitchFamily="34" charset="0"/>
              <a:buChar char="•"/>
            </a:pPr>
            <a:endParaRPr lang="nb-NO" sz="1600" dirty="0">
              <a:solidFill>
                <a:schemeClr val="tx1"/>
              </a:solidFill>
            </a:endParaRPr>
          </a:p>
          <a:p>
            <a:pPr marL="628650" lvl="1" indent="-171450">
              <a:buFont typeface="Arial" panose="020B0604020202020204" pitchFamily="34" charset="0"/>
              <a:buChar char="•"/>
            </a:pPr>
            <a:endParaRPr lang="nb-NO" sz="1600" dirty="0">
              <a:solidFill>
                <a:schemeClr val="tx1"/>
              </a:solidFill>
            </a:endParaRPr>
          </a:p>
          <a:p>
            <a:endParaRPr lang="nb-NO" sz="1600" dirty="0" smtClean="0">
              <a:solidFill>
                <a:schemeClr val="tx1"/>
              </a:solidFill>
            </a:endParaRPr>
          </a:p>
          <a:p>
            <a:endParaRPr lang="nb-NO" sz="1600" dirty="0">
              <a:solidFill>
                <a:schemeClr val="tx1"/>
              </a:solidFill>
            </a:endParaRPr>
          </a:p>
          <a:p>
            <a:endParaRPr lang="nb-NO" sz="1600" dirty="0" smtClean="0">
              <a:solidFill>
                <a:schemeClr val="tx1"/>
              </a:solidFill>
            </a:endParaRPr>
          </a:p>
          <a:p>
            <a:endParaRPr lang="nb-NO" sz="1600" dirty="0" smtClean="0">
              <a:solidFill>
                <a:schemeClr val="tx1"/>
              </a:solidFill>
            </a:endParaRPr>
          </a:p>
          <a:p>
            <a:endParaRPr lang="nb-NO" sz="1600" dirty="0">
              <a:solidFill>
                <a:schemeClr val="tx1"/>
              </a:solidFill>
            </a:endParaRPr>
          </a:p>
        </p:txBody>
      </p:sp>
    </p:spTree>
    <p:extLst>
      <p:ext uri="{BB962C8B-B14F-4D97-AF65-F5344CB8AC3E}">
        <p14:creationId xmlns:p14="http://schemas.microsoft.com/office/powerpoint/2010/main" val="27050713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90070441"/>
              </p:ext>
            </p:extLst>
          </p:nvPr>
        </p:nvGraphicFramePr>
        <p:xfrm>
          <a:off x="696286" y="1529143"/>
          <a:ext cx="10628852" cy="3854042"/>
        </p:xfrm>
        <a:graphic>
          <a:graphicData uri="http://schemas.openxmlformats.org/drawingml/2006/table">
            <a:tbl>
              <a:tblPr firstRow="1" bandRow="1">
                <a:tableStyleId>{5C22544A-7EE6-4342-B048-85BDC9FD1C3A}</a:tableStyleId>
              </a:tblPr>
              <a:tblGrid>
                <a:gridCol w="8996232"/>
                <a:gridCol w="1632620"/>
              </a:tblGrid>
              <a:tr h="256783">
                <a:tc>
                  <a:txBody>
                    <a:bodyPr/>
                    <a:lstStyle/>
                    <a:p>
                      <a:r>
                        <a:rPr lang="nb-NO" sz="1100" b="1" noProof="0" dirty="0" smtClean="0">
                          <a:solidFill>
                            <a:schemeClr val="bg1"/>
                          </a:solidFill>
                        </a:rPr>
                        <a:t>Kort sikt</a:t>
                      </a:r>
                      <a:endParaRPr lang="nb-NO" sz="1100" b="1" noProof="0" dirty="0">
                        <a:solidFill>
                          <a:schemeClr val="bg1"/>
                        </a:solidFill>
                      </a:endParaRPr>
                    </a:p>
                  </a:txBody>
                  <a:tcPr>
                    <a:solidFill>
                      <a:schemeClr val="tx2"/>
                    </a:solidFill>
                  </a:tcPr>
                </a:tc>
                <a:tc>
                  <a:txBody>
                    <a:bodyPr/>
                    <a:lstStyle/>
                    <a:p>
                      <a:r>
                        <a:rPr lang="nb-NO" sz="1100" b="1" noProof="0" dirty="0" smtClean="0">
                          <a:solidFill>
                            <a:schemeClr val="bg1"/>
                          </a:solidFill>
                        </a:rPr>
                        <a:t>Hovedansvarlig</a:t>
                      </a:r>
                      <a:endParaRPr lang="nb-NO" sz="1100" b="1" noProof="0" dirty="0">
                        <a:solidFill>
                          <a:schemeClr val="bg1"/>
                        </a:solidFill>
                      </a:endParaRPr>
                    </a:p>
                  </a:txBody>
                  <a:tcPr>
                    <a:solidFill>
                      <a:schemeClr val="tx2"/>
                    </a:solidFill>
                  </a:tcPr>
                </a:tc>
              </a:tr>
              <a:tr h="256783">
                <a:tc>
                  <a:txBody>
                    <a:bodyPr/>
                    <a:lstStyle/>
                    <a:p>
                      <a:r>
                        <a:rPr lang="nb-NO" sz="1000" dirty="0" smtClean="0">
                          <a:solidFill>
                            <a:schemeClr val="accent5">
                              <a:lumMod val="50000"/>
                            </a:schemeClr>
                          </a:solidFill>
                        </a:rPr>
                        <a:t>1. Videreutvikle «Starte og drive bedrift» i Altinn</a:t>
                      </a:r>
                      <a:endParaRPr lang="nb-NO" sz="1050" b="1" dirty="0">
                        <a:solidFill>
                          <a:schemeClr val="accent5">
                            <a:lumMod val="50000"/>
                          </a:schemeClr>
                        </a:solidFill>
                      </a:endParaRPr>
                    </a:p>
                  </a:txBody>
                  <a:tcPr/>
                </a:tc>
                <a:tc>
                  <a:txBody>
                    <a:bodyPr/>
                    <a:lstStyle/>
                    <a:p>
                      <a:r>
                        <a:rPr lang="nb-NO" sz="1000" noProof="0" dirty="0" smtClean="0"/>
                        <a:t>Brønnøysundregistrene</a:t>
                      </a:r>
                      <a:endParaRPr lang="nb-NO" sz="1000" noProof="0" dirty="0"/>
                    </a:p>
                  </a:txBody>
                  <a:tcPr/>
                </a:tc>
              </a:tr>
              <a:tr h="256783">
                <a:tc>
                  <a:txBody>
                    <a:bodyPr/>
                    <a:lstStyle/>
                    <a:p>
                      <a:r>
                        <a:rPr lang="nb-NO" sz="1000" dirty="0" smtClean="0">
                          <a:solidFill>
                            <a:schemeClr val="accent5">
                              <a:lumMod val="50000"/>
                            </a:schemeClr>
                          </a:solidFill>
                        </a:rPr>
                        <a:t>2. Elektronisk informasjonsutveksling mellom Vann- og avløpsetaten og Plan- og bygningsetaten ved registrering av ny fettutskiller</a:t>
                      </a:r>
                      <a:endParaRPr lang="nb-NO" sz="1050" b="1" dirty="0">
                        <a:solidFill>
                          <a:schemeClr val="accent5">
                            <a:lumMod val="50000"/>
                          </a:schemeClr>
                        </a:solidFill>
                      </a:endParaRPr>
                    </a:p>
                  </a:txBody>
                  <a:tcPr/>
                </a:tc>
                <a:tc>
                  <a:txBody>
                    <a:bodyPr/>
                    <a:lstStyle/>
                    <a:p>
                      <a:r>
                        <a:rPr lang="nb-NO" sz="1000" noProof="0" dirty="0" smtClean="0"/>
                        <a:t>Oslo kommune</a:t>
                      </a:r>
                      <a:endParaRPr lang="nb-NO" sz="1000" noProof="0" dirty="0"/>
                    </a:p>
                  </a:txBody>
                  <a:tcPr/>
                </a:tc>
              </a:tr>
              <a:tr h="256783">
                <a:tc>
                  <a:txBody>
                    <a:bodyPr/>
                    <a:lstStyle/>
                    <a:p>
                      <a:r>
                        <a:rPr lang="nb-NO" sz="1000" dirty="0" smtClean="0">
                          <a:solidFill>
                            <a:schemeClr val="accent5">
                              <a:lumMod val="50000"/>
                            </a:schemeClr>
                          </a:solidFill>
                        </a:rPr>
                        <a:t>3. Endre informasjonsflyten mellom Altinn, bank og etablerer ved registering av foretak</a:t>
                      </a:r>
                      <a:endParaRPr lang="nb-NO" sz="1050" b="1" dirty="0">
                        <a:solidFill>
                          <a:schemeClr val="accent5">
                            <a:lumMod val="50000"/>
                          </a:schemeClr>
                        </a:solidFill>
                      </a:endParaRPr>
                    </a:p>
                  </a:txBody>
                  <a:tcPr/>
                </a:tc>
                <a:tc>
                  <a:txBody>
                    <a:bodyPr/>
                    <a:lstStyle/>
                    <a:p>
                      <a:r>
                        <a:rPr lang="nb-NO" sz="1000" noProof="0" dirty="0" smtClean="0"/>
                        <a:t>Brønnøysundregistrene</a:t>
                      </a:r>
                      <a:endParaRPr lang="nb-NO" sz="1000" noProof="0" dirty="0"/>
                    </a:p>
                  </a:txBody>
                  <a:tcPr/>
                </a:tc>
              </a:tr>
              <a:tr h="256783">
                <a:tc>
                  <a:txBody>
                    <a:bodyPr/>
                    <a:lstStyle/>
                    <a:p>
                      <a:r>
                        <a:rPr lang="nb-NO" sz="1000" dirty="0" smtClean="0">
                          <a:solidFill>
                            <a:schemeClr val="accent5">
                              <a:lumMod val="50000"/>
                            </a:schemeClr>
                          </a:solidFill>
                        </a:rPr>
                        <a:t>4. Gi bedre informasjon i forkant av søknad om serverings- og skjenkebevilling</a:t>
                      </a:r>
                      <a:endParaRPr lang="nb-NO" sz="1050" b="1" dirty="0">
                        <a:solidFill>
                          <a:schemeClr val="accent5">
                            <a:lumMod val="50000"/>
                          </a:schemeClr>
                        </a:solidFill>
                      </a:endParaRPr>
                    </a:p>
                  </a:txBody>
                  <a:tcPr/>
                </a:tc>
                <a:tc>
                  <a:txBody>
                    <a:bodyPr/>
                    <a:lstStyle/>
                    <a:p>
                      <a:r>
                        <a:rPr lang="nb-NO" sz="1000" noProof="0" dirty="0" smtClean="0"/>
                        <a:t>Oslo kommune</a:t>
                      </a:r>
                      <a:endParaRPr lang="nb-NO" sz="1000" noProof="0" dirty="0"/>
                    </a:p>
                  </a:txBody>
                  <a:tcPr/>
                </a:tc>
              </a:tr>
              <a:tr h="256783">
                <a:tc>
                  <a:txBody>
                    <a:bodyPr/>
                    <a:lstStyle/>
                    <a:p>
                      <a:r>
                        <a:rPr lang="nb-NO" sz="1000" dirty="0" smtClean="0">
                          <a:solidFill>
                            <a:schemeClr val="accent5">
                              <a:lumMod val="50000"/>
                            </a:schemeClr>
                          </a:solidFill>
                        </a:rPr>
                        <a:t>5. Henvise til gjeldende regelverk ved søknad om serverings- og skjenkebevilling</a:t>
                      </a:r>
                      <a:endParaRPr lang="nb-NO" sz="1050" b="1" dirty="0">
                        <a:solidFill>
                          <a:schemeClr val="accent5">
                            <a:lumMod val="50000"/>
                          </a:schemeClr>
                        </a:solidFill>
                      </a:endParaRPr>
                    </a:p>
                  </a:txBody>
                  <a:tcPr/>
                </a:tc>
                <a:tc>
                  <a:txBody>
                    <a:bodyPr/>
                    <a:lstStyle/>
                    <a:p>
                      <a:r>
                        <a:rPr lang="nb-NO" sz="1000" noProof="0" dirty="0" smtClean="0"/>
                        <a:t>Oslo</a:t>
                      </a:r>
                      <a:r>
                        <a:rPr lang="nb-NO" sz="1000" baseline="0" noProof="0" dirty="0" smtClean="0"/>
                        <a:t> kommune?</a:t>
                      </a:r>
                      <a:endParaRPr lang="nb-NO" sz="1000" noProof="0" dirty="0"/>
                    </a:p>
                  </a:txBody>
                  <a:tcPr/>
                </a:tc>
              </a:tr>
              <a:tr h="256783">
                <a:tc>
                  <a:txBody>
                    <a:bodyPr/>
                    <a:lstStyle/>
                    <a:p>
                      <a:r>
                        <a:rPr lang="nb-NO" sz="1000" dirty="0" smtClean="0">
                          <a:solidFill>
                            <a:schemeClr val="accent5">
                              <a:lumMod val="50000"/>
                            </a:schemeClr>
                          </a:solidFill>
                        </a:rPr>
                        <a:t>6. Kartlegge interessent- og behovsbildet for det Nasjonale bevillingsregisteret</a:t>
                      </a:r>
                      <a:endParaRPr lang="nb-NO" sz="1050" b="1" dirty="0">
                        <a:solidFill>
                          <a:schemeClr val="accent5">
                            <a:lumMod val="50000"/>
                          </a:schemeClr>
                        </a:solidFill>
                      </a:endParaRPr>
                    </a:p>
                  </a:txBody>
                  <a:tcPr/>
                </a:tc>
                <a:tc>
                  <a:txBody>
                    <a:bodyPr/>
                    <a:lstStyle/>
                    <a:p>
                      <a:r>
                        <a:rPr lang="nb-NO" sz="1000" noProof="0" dirty="0" smtClean="0"/>
                        <a:t>Helsedirektoratet</a:t>
                      </a:r>
                      <a:endParaRPr lang="nb-NO" sz="1000" noProof="0" dirty="0"/>
                    </a:p>
                  </a:txBody>
                  <a:tcPr/>
                </a:tc>
              </a:tr>
              <a:tr h="256783">
                <a:tc>
                  <a:txBody>
                    <a:bodyPr/>
                    <a:lstStyle/>
                    <a:p>
                      <a:r>
                        <a:rPr lang="nb-NO" sz="1000" dirty="0" smtClean="0">
                          <a:solidFill>
                            <a:schemeClr val="accent5">
                              <a:lumMod val="50000"/>
                            </a:schemeClr>
                          </a:solidFill>
                        </a:rPr>
                        <a:t>7. Gjøre registreringen hos Mattilsynet mer brukervennlig</a:t>
                      </a:r>
                      <a:endParaRPr lang="nb-NO" sz="1050" b="1" dirty="0">
                        <a:solidFill>
                          <a:schemeClr val="accent5">
                            <a:lumMod val="50000"/>
                          </a:schemeClr>
                        </a:solidFill>
                      </a:endParaRPr>
                    </a:p>
                  </a:txBody>
                  <a:tcPr/>
                </a:tc>
                <a:tc>
                  <a:txBody>
                    <a:bodyPr/>
                    <a:lstStyle/>
                    <a:p>
                      <a:r>
                        <a:rPr lang="nb-NO" sz="1000" noProof="0" dirty="0" smtClean="0"/>
                        <a:t>Mattilsynet</a:t>
                      </a:r>
                      <a:endParaRPr lang="nb-NO" sz="1000" noProof="0" dirty="0"/>
                    </a:p>
                  </a:txBody>
                  <a:tcPr/>
                </a:tc>
              </a:tr>
              <a:tr h="256783">
                <a:tc>
                  <a:txBody>
                    <a:bodyPr/>
                    <a:lstStyle/>
                    <a:p>
                      <a:r>
                        <a:rPr lang="nb-NO" sz="1000" dirty="0" smtClean="0">
                          <a:solidFill>
                            <a:schemeClr val="accent5">
                              <a:lumMod val="50000"/>
                            </a:schemeClr>
                          </a:solidFill>
                        </a:rPr>
                        <a:t>8. Integrere tjenesten «Stiftelse av aksjeselskap» med Samordnet registermelding </a:t>
                      </a:r>
                      <a:endParaRPr lang="nb-NO" sz="1050" b="1" dirty="0">
                        <a:solidFill>
                          <a:schemeClr val="accent5">
                            <a:lumMod val="50000"/>
                          </a:schemeClr>
                        </a:solidFill>
                      </a:endParaRPr>
                    </a:p>
                  </a:txBody>
                  <a:tcPr/>
                </a:tc>
                <a:tc>
                  <a:txBody>
                    <a:bodyPr/>
                    <a:lstStyle/>
                    <a:p>
                      <a:r>
                        <a:rPr lang="nb-NO" sz="1000" noProof="0" dirty="0" smtClean="0"/>
                        <a:t>Brønnøysundregistrene</a:t>
                      </a:r>
                      <a:endParaRPr lang="nb-NO" sz="1000" noProof="0" dirty="0"/>
                    </a:p>
                  </a:txBody>
                  <a:tcPr/>
                </a:tc>
              </a:tr>
              <a:tr h="256783">
                <a:tc>
                  <a:txBody>
                    <a:bodyPr/>
                    <a:lstStyle/>
                    <a:p>
                      <a:r>
                        <a:rPr lang="nb-NO" sz="1000" dirty="0" smtClean="0">
                          <a:solidFill>
                            <a:schemeClr val="accent5">
                              <a:lumMod val="50000"/>
                            </a:schemeClr>
                          </a:solidFill>
                        </a:rPr>
                        <a:t>9. Digital kommunikasjon mellom Skatt øst og kommuner </a:t>
                      </a:r>
                      <a:endParaRPr lang="nb-NO" sz="1050" b="1" dirty="0">
                        <a:solidFill>
                          <a:schemeClr val="accent5">
                            <a:lumMod val="50000"/>
                          </a:schemeClr>
                        </a:solidFill>
                      </a:endParaRPr>
                    </a:p>
                  </a:txBody>
                  <a:tcPr/>
                </a:tc>
                <a:tc>
                  <a:txBody>
                    <a:bodyPr/>
                    <a:lstStyle/>
                    <a:p>
                      <a:r>
                        <a:rPr lang="nb-NO" sz="1000" noProof="0" dirty="0" smtClean="0"/>
                        <a:t>Brønnøysundregistrene</a:t>
                      </a:r>
                      <a:endParaRPr lang="nb-NO" sz="1000" noProof="0" dirty="0"/>
                    </a:p>
                  </a:txBody>
                  <a:tcPr/>
                </a:tc>
              </a:tr>
              <a:tr h="256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050" b="1" dirty="0" smtClean="0">
                          <a:solidFill>
                            <a:schemeClr val="bg1"/>
                          </a:solidFill>
                        </a:rPr>
                        <a:t>Mellom-lang sikt</a:t>
                      </a:r>
                    </a:p>
                  </a:txBody>
                  <a:tcPr>
                    <a:solidFill>
                      <a:schemeClr val="tx2"/>
                    </a:solidFill>
                  </a:tcPr>
                </a:tc>
                <a:tc>
                  <a:txBody>
                    <a:bodyPr/>
                    <a:lstStyle/>
                    <a:p>
                      <a:r>
                        <a:rPr lang="nb-NO" sz="1050" b="1" noProof="0" dirty="0" smtClean="0">
                          <a:solidFill>
                            <a:schemeClr val="bg1"/>
                          </a:solidFill>
                        </a:rPr>
                        <a:t>Hovedansvarlig</a:t>
                      </a:r>
                      <a:endParaRPr lang="nb-NO" sz="1050" b="1" noProof="0" dirty="0">
                        <a:solidFill>
                          <a:schemeClr val="bg1"/>
                        </a:solidFill>
                      </a:endParaRPr>
                    </a:p>
                  </a:txBody>
                  <a:tcPr>
                    <a:solidFill>
                      <a:schemeClr val="tx2"/>
                    </a:solidFill>
                  </a:tcPr>
                </a:tc>
              </a:tr>
              <a:tr h="256783">
                <a:tc>
                  <a:txBody>
                    <a:bodyPr/>
                    <a:lstStyle/>
                    <a:p>
                      <a:r>
                        <a:rPr lang="nb-NO" sz="1000" dirty="0" smtClean="0">
                          <a:solidFill>
                            <a:schemeClr val="accent5">
                              <a:lumMod val="50000"/>
                            </a:schemeClr>
                          </a:solidFill>
                        </a:rPr>
                        <a:t>10. Bistå Skatteetaten i utviklingen av en ny og bedre løsning for MVA-registrering i Samordnet registermelding</a:t>
                      </a:r>
                      <a:endParaRPr lang="nb-NO" sz="1050" b="1" dirty="0">
                        <a:solidFill>
                          <a:schemeClr val="accent5">
                            <a:lumMod val="50000"/>
                          </a:schemeClr>
                        </a:solidFill>
                      </a:endParaRPr>
                    </a:p>
                  </a:txBody>
                  <a:tcPr/>
                </a:tc>
                <a:tc>
                  <a:txBody>
                    <a:bodyPr/>
                    <a:lstStyle/>
                    <a:p>
                      <a:r>
                        <a:rPr lang="nb-NO" sz="1000" noProof="0" dirty="0" smtClean="0"/>
                        <a:t>Brønnøysundregistrene</a:t>
                      </a:r>
                      <a:endParaRPr lang="nb-NO" sz="1000" noProof="0" dirty="0"/>
                    </a:p>
                  </a:txBody>
                  <a:tcPr/>
                </a:tc>
              </a:tr>
              <a:tr h="256783">
                <a:tc>
                  <a:txBody>
                    <a:bodyPr/>
                    <a:lstStyle/>
                    <a:p>
                      <a:r>
                        <a:rPr lang="nb-NO" sz="1000" dirty="0" smtClean="0">
                          <a:solidFill>
                            <a:schemeClr val="accent5">
                              <a:lumMod val="50000"/>
                            </a:schemeClr>
                          </a:solidFill>
                        </a:rPr>
                        <a:t>11. Åpne for tildelig av redusert skjenketid ved søknad om skjenkebevilling </a:t>
                      </a:r>
                      <a:endParaRPr lang="nb-NO" sz="1050" b="1" dirty="0">
                        <a:solidFill>
                          <a:schemeClr val="accent5">
                            <a:lumMod val="50000"/>
                          </a:schemeClr>
                        </a:solidFill>
                      </a:endParaRPr>
                    </a:p>
                  </a:txBody>
                  <a:tcPr/>
                </a:tc>
                <a:tc>
                  <a:txBody>
                    <a:bodyPr/>
                    <a:lstStyle/>
                    <a:p>
                      <a:r>
                        <a:rPr lang="nb-NO" sz="1000" noProof="0" dirty="0" smtClean="0"/>
                        <a:t>Oslo kommune</a:t>
                      </a:r>
                      <a:endParaRPr lang="nb-NO" sz="1000" noProof="0" dirty="0"/>
                    </a:p>
                  </a:txBody>
                  <a:tcPr/>
                </a:tc>
              </a:tr>
              <a:tr h="256783">
                <a:tc>
                  <a:txBody>
                    <a:bodyPr/>
                    <a:lstStyle/>
                    <a:p>
                      <a:r>
                        <a:rPr lang="nb-NO" sz="1000" dirty="0" smtClean="0">
                          <a:solidFill>
                            <a:schemeClr val="accent5">
                              <a:lumMod val="50000"/>
                            </a:schemeClr>
                          </a:solidFill>
                        </a:rPr>
                        <a:t>12. Effektivisere søknadsprosess for ny serverings- og skjenkebevilling</a:t>
                      </a:r>
                      <a:endParaRPr lang="nb-NO" sz="1050" b="1" dirty="0">
                        <a:solidFill>
                          <a:schemeClr val="accent5">
                            <a:lumMod val="50000"/>
                          </a:schemeClr>
                        </a:solidFill>
                      </a:endParaRPr>
                    </a:p>
                  </a:txBody>
                  <a:tcPr/>
                </a:tc>
                <a:tc>
                  <a:txBody>
                    <a:bodyPr/>
                    <a:lstStyle/>
                    <a:p>
                      <a:r>
                        <a:rPr lang="nb-NO" sz="1000" noProof="0" dirty="0" smtClean="0"/>
                        <a:t>Oslo kommune</a:t>
                      </a:r>
                      <a:endParaRPr lang="nb-NO" sz="1000" noProof="0" dirty="0"/>
                    </a:p>
                  </a:txBody>
                  <a:tcPr/>
                </a:tc>
              </a:tr>
              <a:tr h="256783">
                <a:tc>
                  <a:txBody>
                    <a:bodyPr/>
                    <a:lstStyle/>
                    <a:p>
                      <a:r>
                        <a:rPr lang="nb-NO" sz="1000" dirty="0" smtClean="0">
                          <a:solidFill>
                            <a:schemeClr val="accent5">
                              <a:lumMod val="50000"/>
                            </a:schemeClr>
                          </a:solidFill>
                        </a:rPr>
                        <a:t>13. Effektivisere søknadsprosess</a:t>
                      </a:r>
                      <a:r>
                        <a:rPr lang="nb-NO" sz="1000" baseline="0" dirty="0" smtClean="0">
                          <a:solidFill>
                            <a:schemeClr val="accent5">
                              <a:lumMod val="50000"/>
                            </a:schemeClr>
                          </a:solidFill>
                        </a:rPr>
                        <a:t> for</a:t>
                      </a:r>
                      <a:r>
                        <a:rPr lang="nb-NO" sz="1000" dirty="0" smtClean="0">
                          <a:solidFill>
                            <a:schemeClr val="accent5">
                              <a:lumMod val="50000"/>
                            </a:schemeClr>
                          </a:solidFill>
                        </a:rPr>
                        <a:t> endring av eksisterende serverings- og skjenkebevilling</a:t>
                      </a:r>
                      <a:endParaRPr lang="nb-NO" sz="1050" b="1" dirty="0">
                        <a:solidFill>
                          <a:schemeClr val="accent5">
                            <a:lumMod val="50000"/>
                          </a:schemeClr>
                        </a:solidFill>
                      </a:endParaRPr>
                    </a:p>
                  </a:txBody>
                  <a:tcPr/>
                </a:tc>
                <a:tc>
                  <a:txBody>
                    <a:bodyPr/>
                    <a:lstStyle/>
                    <a:p>
                      <a:r>
                        <a:rPr lang="nb-NO" sz="1000" noProof="0" dirty="0" smtClean="0"/>
                        <a:t>Oslo</a:t>
                      </a:r>
                      <a:r>
                        <a:rPr lang="nb-NO" sz="1000" baseline="0" noProof="0" dirty="0" smtClean="0"/>
                        <a:t> kommune</a:t>
                      </a:r>
                      <a:endParaRPr lang="nb-NO" sz="1000" noProof="0" dirty="0"/>
                    </a:p>
                  </a:txBody>
                  <a:tcPr/>
                </a:tc>
              </a:tr>
            </a:tbl>
          </a:graphicData>
        </a:graphic>
      </p:graphicFrame>
      <p:sp>
        <p:nvSpPr>
          <p:cNvPr id="5" name="Rectangle 4"/>
          <p:cNvSpPr/>
          <p:nvPr/>
        </p:nvSpPr>
        <p:spPr>
          <a:xfrm>
            <a:off x="134224" y="56933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200" b="1" dirty="0" smtClean="0">
                <a:solidFill>
                  <a:schemeClr val="accent5">
                    <a:lumMod val="50000"/>
                  </a:schemeClr>
                </a:solidFill>
              </a:rPr>
              <a:t>TILTAKSFORSLAG FOR NY BEDRIFT PÅ KORTERE SIKT</a:t>
            </a:r>
          </a:p>
        </p:txBody>
      </p:sp>
    </p:spTree>
    <p:extLst>
      <p:ext uri="{BB962C8B-B14F-4D97-AF65-F5344CB8AC3E}">
        <p14:creationId xmlns:p14="http://schemas.microsoft.com/office/powerpoint/2010/main" val="1926243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871"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62082032"/>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Brønnøysundregistrene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Altinn,</a:t>
                      </a:r>
                      <a:r>
                        <a:rPr lang="nb-NO" sz="1400" b="0" baseline="0" dirty="0" smtClean="0"/>
                        <a:t> Brønnøysundregistrene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Bransjeorganisasjoner,</a:t>
                      </a:r>
                      <a:r>
                        <a:rPr lang="nb-NO" sz="1400" b="0" baseline="0" dirty="0" smtClean="0"/>
                        <a:t> kommuner og NAV</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1. Videreutvikle nettjenesten «Starte og drive bedrift» i Altinn</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Utarbeide en tydelig oversikt over alle steg i etableringsprosessen</a:t>
            </a:r>
          </a:p>
          <a:p>
            <a:pPr marL="285750" indent="-285750">
              <a:buFont typeface="Arial" panose="020B0604020202020204" pitchFamily="34" charset="0"/>
              <a:buChar char="•"/>
            </a:pPr>
            <a:r>
              <a:rPr lang="nb-NO" sz="1400" dirty="0" smtClean="0">
                <a:solidFill>
                  <a:schemeClr val="tx1"/>
                </a:solidFill>
              </a:rPr>
              <a:t>Vise tydelig hva hvert steg innebærer: hva, hvorfor, hvordan og når ting skal eller bør gjøres</a:t>
            </a:r>
          </a:p>
          <a:p>
            <a:pPr marL="285750" indent="-285750">
              <a:buFont typeface="Arial" panose="020B0604020202020204" pitchFamily="34" charset="0"/>
              <a:buChar char="•"/>
            </a:pPr>
            <a:r>
              <a:rPr lang="nb-NO" sz="1400" dirty="0" smtClean="0">
                <a:solidFill>
                  <a:schemeClr val="tx1"/>
                </a:solidFill>
              </a:rPr>
              <a:t>Vise hvor etablererne kan henvende seg om hva</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1" name="Rectangle 10"/>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12" name="Rectangle 11"/>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13" name="Rectangle 12"/>
          <p:cNvSpPr/>
          <p:nvPr/>
        </p:nvSpPr>
        <p:spPr>
          <a:xfrm>
            <a:off x="245533" y="4299857"/>
            <a:ext cx="7264400" cy="23404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Etablererne får en tidlig oversikt over helheten, og får et bedre utgangspunkt for oppstart</a:t>
            </a:r>
            <a:br>
              <a:rPr lang="nb-NO" sz="1400" dirty="0" smtClean="0">
                <a:solidFill>
                  <a:schemeClr val="tx1"/>
                </a:solidFill>
              </a:rPr>
            </a:br>
            <a:r>
              <a:rPr lang="nb-NO" sz="1400" dirty="0" smtClean="0">
                <a:solidFill>
                  <a:schemeClr val="tx1"/>
                </a:solidFill>
              </a:rPr>
              <a:t>av bedriften</a:t>
            </a:r>
          </a:p>
          <a:p>
            <a:pPr marL="285750" indent="-285750">
              <a:buFont typeface="Arial" panose="020B0604020202020204" pitchFamily="34" charset="0"/>
              <a:buChar char="•"/>
            </a:pPr>
            <a:r>
              <a:rPr lang="nb-NO" sz="1400" dirty="0" smtClean="0">
                <a:solidFill>
                  <a:schemeClr val="tx1"/>
                </a:solidFill>
              </a:rPr>
              <a:t>Etatene vil få færre henvendelser fra etablerere som lurer på hva de skal gjøre</a:t>
            </a:r>
          </a:p>
          <a:p>
            <a:endParaRPr lang="nb-NO" sz="1400" dirty="0">
              <a:solidFill>
                <a:schemeClr val="tx1"/>
              </a:solidFill>
            </a:endParaRPr>
          </a:p>
        </p:txBody>
      </p:sp>
      <p:sp>
        <p:nvSpPr>
          <p:cNvPr id="2" name="Rectangle 1"/>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8" name="TextBox 27"/>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29" name="TextBox 28"/>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0" name="TextBox 29"/>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1" name="Oval 30"/>
          <p:cNvSpPr/>
          <p:nvPr/>
        </p:nvSpPr>
        <p:spPr>
          <a:xfrm>
            <a:off x="10506396" y="484517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6668646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894"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91339724"/>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2. Elektronisk informasjonsutveksling mellom Vann- og avløpsetaten og Plan- og bygningsetaten ved registrering av ny fettutskiller</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Digital utveksling av forhåndsuttalelse om fettutskiller (før installering)</a:t>
            </a:r>
          </a:p>
          <a:p>
            <a:pPr marL="285750" indent="-285750">
              <a:buFont typeface="Arial" panose="020B0604020202020204" pitchFamily="34" charset="0"/>
              <a:buChar char="•"/>
            </a:pPr>
            <a:r>
              <a:rPr lang="nb-NO" sz="1400" dirty="0" smtClean="0">
                <a:solidFill>
                  <a:schemeClr val="tx1"/>
                </a:solidFill>
              </a:rPr>
              <a:t>Digital utveksling av endelig situasjonskart/plantegning (etter installering)</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3" name="Rectangle 12"/>
          <p:cNvSpPr/>
          <p:nvPr/>
        </p:nvSpPr>
        <p:spPr>
          <a:xfrm>
            <a:off x="245533" y="4292370"/>
            <a:ext cx="7264400" cy="23479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Etablererne vil oppleve en raskere og smidigere prosess for registrering av ny fettutskiller</a:t>
            </a:r>
          </a:p>
          <a:p>
            <a:pPr marL="285750" indent="-285750">
              <a:buFont typeface="Arial" panose="020B0604020202020204" pitchFamily="34" charset="0"/>
              <a:buChar char="•"/>
            </a:pPr>
            <a:r>
              <a:rPr lang="nb-NO" sz="1400" dirty="0" smtClean="0">
                <a:solidFill>
                  <a:schemeClr val="tx1"/>
                </a:solidFill>
              </a:rPr>
              <a:t>Vann- og avløpsetaten og Plan- og bygningsetaten oppnår en mer effektiv </a:t>
            </a:r>
            <a:br>
              <a:rPr lang="nb-NO" sz="1400" dirty="0" smtClean="0">
                <a:solidFill>
                  <a:schemeClr val="tx1"/>
                </a:solidFill>
              </a:rPr>
            </a:br>
            <a:r>
              <a:rPr lang="nb-NO" sz="1400" dirty="0" smtClean="0">
                <a:solidFill>
                  <a:schemeClr val="tx1"/>
                </a:solidFill>
              </a:rPr>
              <a:t>saksbehandlingsprosess</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cxnSp>
        <p:nvCxnSpPr>
          <p:cNvPr id="25" name="Straight Arrow Connector 24"/>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9" name="TextBox 28"/>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0" name="TextBox 29"/>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1" name="TextBox 30"/>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2" name="Oval 31"/>
          <p:cNvSpPr/>
          <p:nvPr/>
        </p:nvSpPr>
        <p:spPr>
          <a:xfrm>
            <a:off x="9637100" y="4847583"/>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3" name="Rectangle 32"/>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4" name="Rectangle 33"/>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5" name="Rectangle 34"/>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4499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940"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62407514"/>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Brønnøysundregistrene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Altinn, Brønnøysundregistrene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Finansnæringen</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3. Endre informasjonsflyten mellom Altinn, bank og etablerer ved registering av foretak</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Åpne for at bankens elektroniske signering i samordnet registermelding er tilstrekkelig for bekreftelse om at aksjekapital er innbetalt</a:t>
            </a:r>
          </a:p>
          <a:p>
            <a:pPr marL="285750" indent="-285750">
              <a:buFont typeface="Arial" panose="020B0604020202020204" pitchFamily="34" charset="0"/>
              <a:buChar char="•"/>
            </a:pPr>
            <a:r>
              <a:rPr lang="nb-NO" sz="1400" dirty="0" smtClean="0">
                <a:solidFill>
                  <a:schemeClr val="tx1"/>
                </a:solidFill>
              </a:rPr>
              <a:t>Automatisk beskjed til banken om at foretaket er opprettet, slik at sperret konto kan åpnes</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8064"/>
            <a:ext cx="7264400" cy="23422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 sparer tid på å slippe å laste opp bevisdokument på innbetalt aksjekapital</a:t>
            </a:r>
            <a:br>
              <a:rPr lang="nb-NO" sz="1400" dirty="0" smtClean="0">
                <a:solidFill>
                  <a:schemeClr val="tx1"/>
                </a:solidFill>
              </a:rPr>
            </a:br>
            <a:r>
              <a:rPr lang="nb-NO" sz="1400" dirty="0" smtClean="0">
                <a:solidFill>
                  <a:schemeClr val="tx1"/>
                </a:solidFill>
              </a:rPr>
              <a:t>i Samordnet registermelding</a:t>
            </a:r>
          </a:p>
          <a:p>
            <a:pPr marL="285750" indent="-285750">
              <a:buFont typeface="Arial" panose="020B0604020202020204" pitchFamily="34" charset="0"/>
              <a:buChar char="•"/>
            </a:pPr>
            <a:r>
              <a:rPr lang="nb-NO" sz="1400" dirty="0" smtClean="0">
                <a:solidFill>
                  <a:schemeClr val="tx1"/>
                </a:solidFill>
              </a:rPr>
              <a:t>Etablerer sparer tid på å slippe å bevise for banken at foretaket er opprettet</a:t>
            </a:r>
          </a:p>
          <a:p>
            <a:pPr marL="285750" indent="-285750">
              <a:buFont typeface="Arial" panose="020B0604020202020204" pitchFamily="34" charset="0"/>
              <a:buChar char="•"/>
            </a:pPr>
            <a:r>
              <a:rPr lang="nb-NO" sz="1400" dirty="0" smtClean="0">
                <a:solidFill>
                  <a:schemeClr val="tx1"/>
                </a:solidFill>
              </a:rPr>
              <a:t>Banken får opprettet kundeforhold raskere</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 name="Rectangle 1"/>
          <p:cNvSpPr/>
          <p:nvPr/>
        </p:nvSpPr>
        <p:spPr>
          <a:xfrm>
            <a:off x="3415675" y="651427"/>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7" name="Straight Arrow Connector 26"/>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32" name="TextBox 31"/>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3" name="TextBox 32"/>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4" name="TextBox 33"/>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5" name="Oval 34"/>
          <p:cNvSpPr/>
          <p:nvPr/>
        </p:nvSpPr>
        <p:spPr>
          <a:xfrm>
            <a:off x="9829350" y="5256119"/>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7" name="Rectangle 36"/>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8" name="Rectangle 37"/>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4306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551134" y="2437397"/>
            <a:ext cx="4996898" cy="156622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600" b="1" dirty="0">
                <a:latin typeface="+mn-lt"/>
              </a:rPr>
              <a:t>Hva er en personas?</a:t>
            </a:r>
          </a:p>
          <a:p>
            <a:endParaRPr lang="nb-NO" sz="1600" dirty="0">
              <a:latin typeface="+mn-lt"/>
            </a:endParaRPr>
          </a:p>
          <a:p>
            <a:r>
              <a:rPr lang="nb-NO" sz="1600" dirty="0">
                <a:latin typeface="+mn-lt"/>
              </a:rPr>
              <a:t>En persona representerer ikke én person, men er sammensatt av ulike historier og opplevelser fra  innsiktsarbeidet. Vi bruker personas for å oppsummere det vi har lært på en måte som er enkel å forstå.</a:t>
            </a:r>
          </a:p>
        </p:txBody>
      </p:sp>
      <p:sp>
        <p:nvSpPr>
          <p:cNvPr id="2" name="Rectangle 1"/>
          <p:cNvSpPr/>
          <p:nvPr/>
        </p:nvSpPr>
        <p:spPr>
          <a:xfrm>
            <a:off x="3095735" y="1983533"/>
            <a:ext cx="5907697" cy="247395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25817A3-2867-4632-BDF6-533F100CE7B0}" type="slidenum">
              <a:rPr lang="en-US" smtClean="0"/>
              <a:t>7</a:t>
            </a:fld>
            <a:endParaRPr lang="en-US"/>
          </a:p>
        </p:txBody>
      </p:sp>
      <p:sp>
        <p:nvSpPr>
          <p:cNvPr id="6" name="Rectangle 5"/>
          <p:cNvSpPr/>
          <p:nvPr/>
        </p:nvSpPr>
        <p:spPr>
          <a:xfrm>
            <a:off x="134224" y="217655"/>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r>
              <a:rPr lang="nb-NO" sz="2200" b="1" dirty="0" smtClean="0">
                <a:solidFill>
                  <a:schemeClr val="accent5">
                    <a:lumMod val="50000"/>
                  </a:schemeClr>
                </a:solidFill>
              </a:rPr>
              <a:t>PERSONAS</a:t>
            </a:r>
          </a:p>
          <a:p>
            <a:r>
              <a:rPr lang="nb-NO" sz="2200" b="1" dirty="0" smtClean="0">
                <a:solidFill>
                  <a:schemeClr val="accent5">
                    <a:lumMod val="50000"/>
                  </a:schemeClr>
                </a:solidFill>
              </a:rPr>
              <a:t>Det er utarbeidet tre </a:t>
            </a:r>
            <a:r>
              <a:rPr lang="nb-NO" sz="2200" b="1" dirty="0" err="1" smtClean="0">
                <a:solidFill>
                  <a:schemeClr val="accent5">
                    <a:lumMod val="50000"/>
                  </a:schemeClr>
                </a:solidFill>
              </a:rPr>
              <a:t>personas</a:t>
            </a:r>
            <a:r>
              <a:rPr lang="nb-NO" sz="2200" b="1" dirty="0" smtClean="0">
                <a:solidFill>
                  <a:schemeClr val="accent5">
                    <a:lumMod val="50000"/>
                  </a:schemeClr>
                </a:solidFill>
              </a:rPr>
              <a:t> basert på innsiktsgrunnlaget</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5735" y="5078401"/>
            <a:ext cx="1091911" cy="107043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0483" y="5078400"/>
            <a:ext cx="1090800" cy="106934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2632" y="5078400"/>
            <a:ext cx="1090800" cy="1069341"/>
          </a:xfrm>
          <a:prstGeom prst="rect">
            <a:avLst/>
          </a:prstGeom>
        </p:spPr>
      </p:pic>
    </p:spTree>
    <p:extLst>
      <p:ext uri="{BB962C8B-B14F-4D97-AF65-F5344CB8AC3E}">
        <p14:creationId xmlns:p14="http://schemas.microsoft.com/office/powerpoint/2010/main" val="36746057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964"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9473434"/>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 politiet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Skatt øst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4. Gi bedre informasjon i forkant av søknad om serverings- og skjenkebevilling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Utarbeide en kravspesifikasjon for hva en god konseptbeskrivelse og og beskrivelse av «personer med vesentlig innflytelse» bør inneholde</a:t>
            </a:r>
          </a:p>
          <a:p>
            <a:pPr marL="285750" indent="-285750">
              <a:buFont typeface="Arial" panose="020B0604020202020204" pitchFamily="34" charset="0"/>
              <a:buChar char="•"/>
            </a:pPr>
            <a:r>
              <a:rPr lang="nb-NO" sz="1400" dirty="0" smtClean="0">
                <a:solidFill>
                  <a:schemeClr val="tx1"/>
                </a:solidFill>
              </a:rPr>
              <a:t>Tilgjengeliggjøre informasjonen for etablererne slik at det er enkelt å forstå hva de skal registrere</a:t>
            </a:r>
          </a:p>
          <a:p>
            <a:pPr marL="285750" indent="-2857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9438"/>
            <a:ext cx="7264400" cy="23408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a:solidFill>
                  <a:schemeClr val="tx1"/>
                </a:solidFill>
              </a:rPr>
              <a:t>Etablerer vil oppleve raskere saksbehandlingstid </a:t>
            </a:r>
            <a:endParaRPr lang="nb-NO" sz="1400" dirty="0" smtClean="0">
              <a:solidFill>
                <a:schemeClr val="tx1"/>
              </a:solidFill>
            </a:endParaRPr>
          </a:p>
          <a:p>
            <a:pPr marL="285750" indent="-285750">
              <a:buFont typeface="Arial" panose="020B0604020202020204" pitchFamily="34" charset="0"/>
              <a:buChar char="•"/>
            </a:pPr>
            <a:r>
              <a:rPr lang="nb-NO" sz="1400" dirty="0" smtClean="0">
                <a:solidFill>
                  <a:schemeClr val="tx1"/>
                </a:solidFill>
              </a:rPr>
              <a:t>Næringsetaten, politiet og Skatt øst vil spare tid fordi de slipper å henvende seg </a:t>
            </a:r>
            <a:br>
              <a:rPr lang="nb-NO" sz="1400" dirty="0" smtClean="0">
                <a:solidFill>
                  <a:schemeClr val="tx1"/>
                </a:solidFill>
              </a:rPr>
            </a:br>
            <a:r>
              <a:rPr lang="nb-NO" sz="1400" dirty="0" smtClean="0">
                <a:solidFill>
                  <a:schemeClr val="tx1"/>
                </a:solidFill>
              </a:rPr>
              <a:t>tilbake til etablerer for å hente inn utfyllende informasjon</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0" name="Straight Arrow Connector 19"/>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9" name="TextBox 28"/>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2" name="TextBox 31"/>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3" name="TextBox 32"/>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4" name="Oval 33"/>
          <p:cNvSpPr/>
          <p:nvPr/>
        </p:nvSpPr>
        <p:spPr>
          <a:xfrm>
            <a:off x="10506397" y="4728951"/>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ectangle 34"/>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6" name="Rectangle 35"/>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7" name="Rectangle 36"/>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364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87"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32382314"/>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Politiet, Skatt øst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5. Henvise til gjeldende regelverk ved søknad om serverings- og skjenkebevilling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Ved søknad om serveringsbevilling, skal det henvises kun til serveringsloven</a:t>
            </a:r>
          </a:p>
          <a:p>
            <a:pPr marL="285750" indent="-285750">
              <a:buFont typeface="Arial" panose="020B0604020202020204" pitchFamily="34" charset="0"/>
              <a:buChar char="•"/>
            </a:pPr>
            <a:r>
              <a:rPr lang="nb-NO" sz="1400" dirty="0" smtClean="0">
                <a:solidFill>
                  <a:schemeClr val="tx1"/>
                </a:solidFill>
              </a:rPr>
              <a:t>Ved søknad om serverings- og skjenkebevilling, skal det henvises til serverings- og alkoholloven</a:t>
            </a:r>
          </a:p>
          <a:p>
            <a:pPr marL="285750" indent="-2857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8064"/>
            <a:ext cx="7264400" cy="23422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a:solidFill>
                  <a:schemeClr val="tx1"/>
                </a:solidFill>
              </a:rPr>
              <a:t>Etablerer vil oppleve raskere saksbehandlingstid </a:t>
            </a:r>
            <a:endParaRPr lang="nb-NO" sz="1400" dirty="0" smtClean="0">
              <a:solidFill>
                <a:schemeClr val="tx1"/>
              </a:solidFill>
            </a:endParaRPr>
          </a:p>
          <a:p>
            <a:pPr marL="285750" indent="-285750">
              <a:buFont typeface="Arial" panose="020B0604020202020204" pitchFamily="34" charset="0"/>
              <a:buChar char="•"/>
            </a:pPr>
            <a:r>
              <a:rPr lang="nb-NO" sz="1400" dirty="0" smtClean="0">
                <a:solidFill>
                  <a:schemeClr val="tx1"/>
                </a:solidFill>
              </a:rPr>
              <a:t>Politiet vil spare tid ved uttalser som kun gjelder serveringsbevilling, fordi alkoholloven</a:t>
            </a:r>
            <a:br>
              <a:rPr lang="nb-NO" sz="1400" dirty="0" smtClean="0">
                <a:solidFill>
                  <a:schemeClr val="tx1"/>
                </a:solidFill>
              </a:rPr>
            </a:br>
            <a:r>
              <a:rPr lang="nb-NO" sz="1400" dirty="0" smtClean="0">
                <a:solidFill>
                  <a:schemeClr val="tx1"/>
                </a:solidFill>
              </a:rPr>
              <a:t>pålegger politiet mer arbeid enn nødvendig</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0" name="Straight Arrow Connector 19"/>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9" name="TextBox 28"/>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2" name="TextBox 31"/>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3" name="TextBox 32"/>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4" name="Oval 33"/>
          <p:cNvSpPr/>
          <p:nvPr/>
        </p:nvSpPr>
        <p:spPr>
          <a:xfrm>
            <a:off x="10031734" y="468129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ectangle 34"/>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6" name="Rectangle 35"/>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7" name="Rectangle 36"/>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76070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008"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14101561"/>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Helsedirektoratet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Helsedirektoratet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KS,</a:t>
                      </a:r>
                      <a:r>
                        <a:rPr lang="nb-NO" sz="1400" b="0" baseline="0" dirty="0" smtClean="0"/>
                        <a:t> Skatteetaten</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a:solidFill>
                  <a:schemeClr val="accent5">
                    <a:lumMod val="50000"/>
                  </a:schemeClr>
                </a:solidFill>
              </a:rPr>
              <a:t>6</a:t>
            </a:r>
            <a:r>
              <a:rPr lang="nb-NO" sz="2000" dirty="0" smtClean="0">
                <a:solidFill>
                  <a:schemeClr val="accent5">
                    <a:lumMod val="50000"/>
                  </a:schemeClr>
                </a:solidFill>
              </a:rPr>
              <a:t>. Kartlegge interessent- og behovsbildet for det Nasjonale bevillingsregisteret</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Kartlegge hvilke virksomheter som ønsker/skal bruke det Nasjonale bevillingsregisteret</a:t>
            </a:r>
          </a:p>
          <a:p>
            <a:pPr marL="285750" indent="-285750">
              <a:buFont typeface="Arial" panose="020B0604020202020204" pitchFamily="34" charset="0"/>
              <a:buChar char="•"/>
            </a:pPr>
            <a:r>
              <a:rPr lang="nb-NO" sz="1400" dirty="0" smtClean="0">
                <a:solidFill>
                  <a:schemeClr val="tx1"/>
                </a:solidFill>
              </a:rPr>
              <a:t>Kartlegge hvilke behov disse virksomhetene har til funksjon- og innhold i det Nasjonale bevillingsregisteret </a:t>
            </a:r>
          </a:p>
          <a:p>
            <a:pPr marL="285750" indent="-285750">
              <a:buFont typeface="Arial" panose="020B0604020202020204" pitchFamily="34" charset="0"/>
              <a:buChar char="•"/>
            </a:pPr>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3" name="Rectangle 12"/>
          <p:cNvSpPr/>
          <p:nvPr/>
        </p:nvSpPr>
        <p:spPr>
          <a:xfrm>
            <a:off x="245533" y="4298064"/>
            <a:ext cx="7264400" cy="23422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a:solidFill>
                  <a:schemeClr val="tx1"/>
                </a:solidFill>
              </a:rPr>
              <a:t>Etablerer vil oppleve raskere saksbehandlingstid </a:t>
            </a:r>
          </a:p>
          <a:p>
            <a:pPr marL="285750" indent="-285750">
              <a:buFont typeface="Arial" panose="020B0604020202020204" pitchFamily="34" charset="0"/>
              <a:buChar char="•"/>
            </a:pPr>
            <a:r>
              <a:rPr lang="nb-NO" sz="1400" dirty="0" smtClean="0">
                <a:solidFill>
                  <a:schemeClr val="tx1"/>
                </a:solidFill>
              </a:rPr>
              <a:t>Etatene vil oppnå en mer effektiv saksbehandling ved søknad om skjenkebevilling </a:t>
            </a:r>
            <a:endParaRPr lang="nb-NO" sz="1400" dirty="0">
              <a:solidFill>
                <a:schemeClr val="tx1"/>
              </a:solidFill>
            </a:endParaRPr>
          </a:p>
          <a:p>
            <a:pPr marL="285750" indent="-285750">
              <a:buFont typeface="Arial" panose="020B0604020202020204" pitchFamily="34" charset="0"/>
              <a:buChar char="•"/>
            </a:pPr>
            <a:r>
              <a:rPr lang="nb-NO" sz="1400" dirty="0" smtClean="0">
                <a:solidFill>
                  <a:schemeClr val="tx1"/>
                </a:solidFill>
              </a:rPr>
              <a:t>Etatene vil få dekket informasjonsbehovet knyttet til skjenkebevilling</a:t>
            </a:r>
          </a:p>
          <a:p>
            <a:endParaRPr lang="nb-NO" sz="1400" dirty="0">
              <a:solidFill>
                <a:schemeClr val="tx1"/>
              </a:solidFill>
            </a:endParaRPr>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7" name="Straight Arrow Connector 26"/>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32" name="TextBox 31"/>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3" name="TextBox 32"/>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4" name="TextBox 33"/>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5" name="Oval 34"/>
          <p:cNvSpPr/>
          <p:nvPr/>
        </p:nvSpPr>
        <p:spPr>
          <a:xfrm>
            <a:off x="10591866" y="5202951"/>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7" name="Rectangle 36"/>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8" name="Rectangle 37"/>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746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030"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18308005"/>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Mattilsynet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Mattilsynet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7. Gjøre registreringen hos Mattilsynet mer brukervennlig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lvl="0" indent="-285750">
              <a:buFont typeface="Arial" panose="020B0604020202020204" pitchFamily="34" charset="0"/>
              <a:buChar char="•"/>
              <a:defRPr/>
            </a:pPr>
            <a:r>
              <a:rPr lang="nb-NO" sz="1400" dirty="0">
                <a:solidFill>
                  <a:schemeClr val="tx1"/>
                </a:solidFill>
              </a:rPr>
              <a:t>Gjøre det enklere å finne frem til riktig skjema på Mattilsynets </a:t>
            </a:r>
            <a:r>
              <a:rPr lang="nb-NO" sz="1400" dirty="0" smtClean="0">
                <a:solidFill>
                  <a:schemeClr val="tx1"/>
                </a:solidFill>
              </a:rPr>
              <a:t>nettsider</a:t>
            </a:r>
          </a:p>
          <a:p>
            <a:pPr marL="285750" lvl="0" indent="-285750">
              <a:buFont typeface="Arial" panose="020B0604020202020204" pitchFamily="34" charset="0"/>
              <a:buChar char="•"/>
              <a:defRPr/>
            </a:pPr>
            <a:r>
              <a:rPr lang="nb-NO" sz="1400" dirty="0">
                <a:solidFill>
                  <a:schemeClr val="tx1"/>
                </a:solidFill>
              </a:rPr>
              <a:t>Gjøre registrering på Mattilsynets nettsider mer intuitiv for etablereren</a:t>
            </a:r>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8064"/>
            <a:ext cx="7264400" cy="23422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Etablerere vil spare tid ved å slippe å kontakte Mattilsynet om hvilket skjema de skal</a:t>
            </a:r>
            <a:br>
              <a:rPr lang="nb-NO" sz="1400" dirty="0" smtClean="0">
                <a:solidFill>
                  <a:schemeClr val="tx1"/>
                </a:solidFill>
              </a:rPr>
            </a:br>
            <a:r>
              <a:rPr lang="nb-NO" sz="1400" dirty="0" smtClean="0">
                <a:solidFill>
                  <a:schemeClr val="tx1"/>
                </a:solidFill>
              </a:rPr>
              <a:t>velge, og hvordan dette skal fylles ut</a:t>
            </a:r>
          </a:p>
          <a:p>
            <a:pPr marL="285750" indent="-285750">
              <a:buFont typeface="Arial" panose="020B0604020202020204" pitchFamily="34" charset="0"/>
              <a:buChar char="•"/>
            </a:pPr>
            <a:r>
              <a:rPr lang="nb-NO" sz="1400" dirty="0" smtClean="0">
                <a:solidFill>
                  <a:schemeClr val="tx1"/>
                </a:solidFill>
              </a:rPr>
              <a:t>Mattilsynet vil spare tid fordi de vil motta færre henvendelser fra etablerere</a:t>
            </a:r>
          </a:p>
          <a:p>
            <a:endParaRPr lang="nb-NO" sz="1400" dirty="0">
              <a:solidFill>
                <a:schemeClr val="tx1"/>
              </a:solidFill>
            </a:endParaRPr>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0" name="Straight Arrow Connector 19"/>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9" name="TextBox 28"/>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2" name="TextBox 31"/>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3" name="TextBox 32"/>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4" name="Oval 33"/>
          <p:cNvSpPr/>
          <p:nvPr/>
        </p:nvSpPr>
        <p:spPr>
          <a:xfrm>
            <a:off x="10365720" y="5283438"/>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37"/>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9" name="Rectangle 38"/>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40" name="Rectangle 39"/>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6882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055"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5504547"/>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baseline="0" dirty="0" smtClean="0"/>
                        <a:t>Brønnøysundregistrene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err="1" smtClean="0"/>
                        <a:t>Altinn</a:t>
                      </a:r>
                      <a:r>
                        <a:rPr lang="nb-NO" sz="1400" b="0" dirty="0" smtClean="0"/>
                        <a:t>,</a:t>
                      </a:r>
                      <a:r>
                        <a:rPr lang="nb-NO" sz="1400" b="0" baseline="0" dirty="0" smtClean="0"/>
                        <a:t> Brønnøysundregistrene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8. Integrere tjenesten «Stiftelse av aksjeselskap» med Samordnet registermelding </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Gjenbruke Altinns elektroniske tjeneste for utarbeidelse av stiftelesdokument og vedtekter, og gjøre denne tjenesten til en integrert del av Samordnet registermelding</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2370"/>
            <a:ext cx="7264400" cy="23479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Etablererne vil oppleve en enklere registrering, og redusert saksbehandlingstid</a:t>
            </a:r>
          </a:p>
          <a:p>
            <a:pPr marL="285750" indent="-285750">
              <a:buFont typeface="Arial" panose="020B0604020202020204" pitchFamily="34" charset="0"/>
              <a:buChar char="•"/>
            </a:pPr>
            <a:r>
              <a:rPr lang="nb-NO" sz="1400" dirty="0" smtClean="0">
                <a:solidFill>
                  <a:schemeClr val="tx1"/>
                </a:solidFill>
              </a:rPr>
              <a:t>Brønnøysundregistrene vil oppnå en mer effektiv saksbehandling </a:t>
            </a:r>
            <a:endParaRPr lang="nb-NO" sz="1400" dirty="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20" name="Rectangle 19"/>
          <p:cNvSpPr/>
          <p:nvPr/>
        </p:nvSpPr>
        <p:spPr>
          <a:xfrm flipV="1">
            <a:off x="1129671" y="855134"/>
            <a:ext cx="1126068" cy="29633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7" name="Straight Arrow Connector 26"/>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32" name="TextBox 31"/>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3" name="TextBox 32"/>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4" name="TextBox 33"/>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5" name="Oval 34"/>
          <p:cNvSpPr/>
          <p:nvPr/>
        </p:nvSpPr>
        <p:spPr>
          <a:xfrm>
            <a:off x="10002539" y="5480325"/>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7" name="Rectangle 36"/>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8" name="Rectangle 37"/>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7985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00"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61901264"/>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Brønnøysundregistrene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Kommunal sektor</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Skatt Øst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a:solidFill>
                  <a:schemeClr val="accent5">
                    <a:lumMod val="50000"/>
                  </a:schemeClr>
                </a:solidFill>
              </a:rPr>
              <a:t>9</a:t>
            </a:r>
            <a:r>
              <a:rPr lang="nb-NO" sz="2000" dirty="0" smtClean="0">
                <a:solidFill>
                  <a:schemeClr val="accent5">
                    <a:lumMod val="50000"/>
                  </a:schemeClr>
                </a:solidFill>
              </a:rPr>
              <a:t>. Digital kommunikasjon mellom Skatt øst og kommuner </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Sikre at kommunikasjon og informasjonsutveksling mellom Skatt øst og kommuner (utenom Oslo kommune og kommunene som bruker </a:t>
            </a:r>
            <a:r>
              <a:rPr lang="nb-NO" sz="1400" dirty="0" err="1" smtClean="0">
                <a:solidFill>
                  <a:schemeClr val="tx1"/>
                </a:solidFill>
              </a:rPr>
              <a:t>Altinns</a:t>
            </a:r>
            <a:r>
              <a:rPr lang="nb-NO" sz="1400" dirty="0" smtClean="0">
                <a:solidFill>
                  <a:schemeClr val="tx1"/>
                </a:solidFill>
              </a:rPr>
              <a:t> </a:t>
            </a:r>
            <a:r>
              <a:rPr lang="nb-NO" sz="1400" dirty="0" err="1" smtClean="0">
                <a:solidFill>
                  <a:schemeClr val="tx1"/>
                </a:solidFill>
              </a:rPr>
              <a:t>SvarUt</a:t>
            </a:r>
            <a:r>
              <a:rPr lang="nb-NO" sz="1400" dirty="0" smtClean="0">
                <a:solidFill>
                  <a:schemeClr val="tx1"/>
                </a:solidFill>
              </a:rPr>
              <a:t>-tjeneste) skjer digitalt</a:t>
            </a:r>
          </a:p>
          <a:p>
            <a:pPr marL="285750" indent="-285750">
              <a:buFont typeface="Arial" panose="020B0604020202020204" pitchFamily="34" charset="0"/>
              <a:buChar char="•"/>
            </a:pPr>
            <a:r>
              <a:rPr lang="nb-NO" sz="1400" dirty="0" smtClean="0">
                <a:solidFill>
                  <a:schemeClr val="tx1"/>
                </a:solidFill>
              </a:rPr>
              <a:t>Dette kan løses ved at kommunene benytter den etablerte og tilgjengelige løsningen i Altinn</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13" name="Rectangle 12"/>
          <p:cNvSpPr/>
          <p:nvPr/>
        </p:nvSpPr>
        <p:spPr>
          <a:xfrm>
            <a:off x="245533" y="4295972"/>
            <a:ext cx="7264400" cy="234431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 vil oppleve raskere saksbehandlingstid</a:t>
            </a:r>
          </a:p>
          <a:p>
            <a:pPr marL="285750" indent="-285750">
              <a:buFont typeface="Arial" panose="020B0604020202020204" pitchFamily="34" charset="0"/>
              <a:buChar char="•"/>
            </a:pPr>
            <a:r>
              <a:rPr lang="nb-NO" sz="1400" dirty="0" smtClean="0">
                <a:solidFill>
                  <a:schemeClr val="tx1"/>
                </a:solidFill>
              </a:rPr>
              <a:t>Skatt øst vil kunne motta og svare raskere på uttalelser knyttet til serverings- og </a:t>
            </a:r>
            <a:br>
              <a:rPr lang="nb-NO" sz="1400" dirty="0" smtClean="0">
                <a:solidFill>
                  <a:schemeClr val="tx1"/>
                </a:solidFill>
              </a:rPr>
            </a:br>
            <a:r>
              <a:rPr lang="nb-NO" sz="1400" dirty="0" smtClean="0">
                <a:solidFill>
                  <a:schemeClr val="tx1"/>
                </a:solidFill>
              </a:rPr>
              <a:t>skjenkebevillinger</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0" name="Rectangle 19"/>
          <p:cNvSpPr/>
          <p:nvPr/>
        </p:nvSpPr>
        <p:spPr>
          <a:xfrm flipV="1">
            <a:off x="1129671" y="855134"/>
            <a:ext cx="1126068" cy="296336"/>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22" name="Rectangle 21"/>
          <p:cNvSpPr/>
          <p:nvPr/>
        </p:nvSpPr>
        <p:spPr>
          <a:xfrm>
            <a:off x="1129671"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cxnSp>
        <p:nvCxnSpPr>
          <p:cNvPr id="27" name="Straight Arrow Connector 26"/>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32" name="TextBox 31"/>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33" name="TextBox 32"/>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34" name="TextBox 33"/>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35" name="Oval 34"/>
          <p:cNvSpPr/>
          <p:nvPr/>
        </p:nvSpPr>
        <p:spPr>
          <a:xfrm>
            <a:off x="10031734" y="4667396"/>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p:cNvSpPr/>
          <p:nvPr/>
        </p:nvSpPr>
        <p:spPr>
          <a:xfrm>
            <a:off x="2272673"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37" name="Rectangle 36"/>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38" name="Rectangle 37"/>
          <p:cNvSpPr/>
          <p:nvPr/>
        </p:nvSpPr>
        <p:spPr>
          <a:xfrm>
            <a:off x="2272673" y="1125260"/>
            <a:ext cx="2269070"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6368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918"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03376447"/>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Brønnøysundregistrene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err="1" smtClean="0"/>
                        <a:t>Altinn</a:t>
                      </a:r>
                      <a:r>
                        <a:rPr lang="nb-NO" sz="1400" b="0" dirty="0" smtClean="0"/>
                        <a:t>, Skatteetaten</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10. Bistå Skatteetaten i utviklingen av en ny og bedre løsning for MVA-registrering i Samordnet registermelding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Videreformidle behov og designprinsipper fra brukerreisen «Ny bedrift»</a:t>
            </a:r>
          </a:p>
          <a:p>
            <a:pPr marL="285750" indent="-285750">
              <a:buFont typeface="Arial" panose="020B0604020202020204" pitchFamily="34" charset="0"/>
              <a:buChar char="•"/>
            </a:pPr>
            <a:r>
              <a:rPr lang="nb-NO" sz="1400" dirty="0" smtClean="0">
                <a:solidFill>
                  <a:schemeClr val="tx1"/>
                </a:solidFill>
              </a:rPr>
              <a:t>Bistå i arbeidet med planlegging og gjennomføring av videre innsiktsarbeid, og ved utvikling av ny løsning</a:t>
            </a:r>
          </a:p>
          <a:p>
            <a:pPr marL="285750" indent="-285750">
              <a:buFont typeface="Arial" panose="020B0604020202020204" pitchFamily="34" charset="0"/>
              <a:buChar char="•"/>
            </a:pPr>
            <a:r>
              <a:rPr lang="nb-NO" sz="1400" dirty="0" smtClean="0">
                <a:solidFill>
                  <a:schemeClr val="tx1"/>
                </a:solidFill>
              </a:rPr>
              <a:t>Fremtidig </a:t>
            </a:r>
            <a:r>
              <a:rPr lang="nb-NO" sz="1400" dirty="0">
                <a:solidFill>
                  <a:schemeClr val="tx1"/>
                </a:solidFill>
              </a:rPr>
              <a:t>utforming av Samordnet registermelding bør gi </a:t>
            </a:r>
            <a:r>
              <a:rPr lang="nb-NO" sz="1400" dirty="0" smtClean="0">
                <a:solidFill>
                  <a:schemeClr val="tx1"/>
                </a:solidFill>
              </a:rPr>
              <a:t>virksomhetene en bedre </a:t>
            </a:r>
            <a:r>
              <a:rPr lang="nb-NO" sz="1400" dirty="0">
                <a:solidFill>
                  <a:schemeClr val="tx1"/>
                </a:solidFill>
              </a:rPr>
              <a:t>veiledning </a:t>
            </a:r>
            <a:r>
              <a:rPr lang="nb-NO" sz="1400" dirty="0" smtClean="0">
                <a:solidFill>
                  <a:schemeClr val="tx1"/>
                </a:solidFill>
              </a:rPr>
              <a:t>i MVA-registrering</a:t>
            </a:r>
          </a:p>
          <a:p>
            <a:endParaRPr lang="nb-NO" sz="1400" dirty="0">
              <a:solidFill>
                <a:schemeClr val="tx1"/>
              </a:solidFill>
            </a:endParaRPr>
          </a:p>
        </p:txBody>
      </p:sp>
      <p:sp>
        <p:nvSpPr>
          <p:cNvPr id="7" name="Rectangle 6"/>
          <p:cNvSpPr/>
          <p:nvPr/>
        </p:nvSpPr>
        <p:spPr>
          <a:xfrm>
            <a:off x="7899399" y="1659469"/>
            <a:ext cx="3894667" cy="242016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1" name="Rectangle 10"/>
          <p:cNvSpPr/>
          <p:nvPr/>
        </p:nvSpPr>
        <p:spPr>
          <a:xfrm>
            <a:off x="2272673"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12" name="Rectangle 11"/>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13" name="Rectangle 12"/>
          <p:cNvSpPr/>
          <p:nvPr/>
        </p:nvSpPr>
        <p:spPr>
          <a:xfrm>
            <a:off x="245533" y="4292370"/>
            <a:ext cx="7264400" cy="23479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Brønnøysundregistrene vil motta færre henvendelser fra etablerere vedrørende MVA-registrering</a:t>
            </a:r>
          </a:p>
          <a:p>
            <a:endParaRPr lang="nb-NO" sz="1400" dirty="0" smtClean="0">
              <a:solidFill>
                <a:schemeClr val="tx1"/>
              </a:solidFill>
            </a:endParaRPr>
          </a:p>
          <a:p>
            <a:endParaRPr lang="nb-NO" sz="1400" dirty="0">
              <a:solidFill>
                <a:schemeClr val="tx1"/>
              </a:solidFill>
            </a:endParaRPr>
          </a:p>
        </p:txBody>
      </p:sp>
      <p:sp>
        <p:nvSpPr>
          <p:cNvPr id="2" name="Rectangle 1"/>
          <p:cNvSpPr/>
          <p:nvPr/>
        </p:nvSpPr>
        <p:spPr>
          <a:xfrm>
            <a:off x="3415675" y="1125260"/>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29671" y="1151469"/>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4" name="TextBox 23"/>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26" name="TextBox 25"/>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27" name="TextBox 26"/>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28" name="Oval 27"/>
          <p:cNvSpPr/>
          <p:nvPr/>
        </p:nvSpPr>
        <p:spPr>
          <a:xfrm>
            <a:off x="10506397" y="4728951"/>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Tree>
    <p:extLst>
      <p:ext uri="{BB962C8B-B14F-4D97-AF65-F5344CB8AC3E}">
        <p14:creationId xmlns:p14="http://schemas.microsoft.com/office/powerpoint/2010/main" val="39842674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78"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31891509"/>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Politiet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11. Åpne for tildelig av redusert skjenketid ved søknad om skjenkebevilling </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a:t>
            </a:r>
          </a:p>
          <a:p>
            <a:pPr marL="285750" indent="-285750">
              <a:buFont typeface="Arial" panose="020B0604020202020204" pitchFamily="34" charset="0"/>
              <a:buChar char="•"/>
            </a:pPr>
            <a:r>
              <a:rPr lang="nb-NO" sz="1400" dirty="0" smtClean="0">
                <a:solidFill>
                  <a:schemeClr val="tx1"/>
                </a:solidFill>
              </a:rPr>
              <a:t>Muliggjøre søknad om skjenkebevilling til kl 00:00 eller 01:00</a:t>
            </a:r>
          </a:p>
          <a:p>
            <a:pPr marL="285750" indent="-285750">
              <a:buFont typeface="Arial" panose="020B0604020202020204" pitchFamily="34" charset="0"/>
              <a:buChar char="•"/>
            </a:pPr>
            <a:r>
              <a:rPr lang="nb-NO" sz="1400" dirty="0" smtClean="0">
                <a:solidFill>
                  <a:schemeClr val="tx1"/>
                </a:solidFill>
              </a:rPr>
              <a:t>«Kommunen kan foreta utvidelser eller innskrenkninger i skjenketiden, men ikke tillate at det skjenkes alkohol etter kl 03:00» </a:t>
            </a:r>
            <a:r>
              <a:rPr lang="nb-NO" sz="1400" baseline="30000" dirty="0" smtClean="0">
                <a:solidFill>
                  <a:schemeClr val="tx1"/>
                </a:solidFill>
              </a:rPr>
              <a:t>1)</a:t>
            </a:r>
          </a:p>
          <a:p>
            <a:pPr marL="285750" indent="-285750">
              <a:buFont typeface="Arial" panose="020B0604020202020204" pitchFamily="34" charset="0"/>
              <a:buChar char="•"/>
            </a:pPr>
            <a:endParaRPr lang="nb-NO" sz="1400" dirty="0">
              <a:solidFill>
                <a:schemeClr val="tx1"/>
              </a:solidFill>
            </a:endParaRPr>
          </a:p>
          <a:p>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1" name="Rectangle 10"/>
          <p:cNvSpPr/>
          <p:nvPr/>
        </p:nvSpPr>
        <p:spPr>
          <a:xfrm>
            <a:off x="2272673"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12" name="Rectangle 11"/>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13" name="Rectangle 12"/>
          <p:cNvSpPr/>
          <p:nvPr/>
        </p:nvSpPr>
        <p:spPr>
          <a:xfrm>
            <a:off x="245533" y="4298064"/>
            <a:ext cx="7264400" cy="234222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a:solidFill>
                  <a:schemeClr val="tx1"/>
                </a:solidFill>
              </a:rPr>
              <a:t>Etablerere vil få raskere svar på sin søknad om </a:t>
            </a:r>
            <a:r>
              <a:rPr lang="nb-NO" sz="1400" dirty="0" smtClean="0">
                <a:solidFill>
                  <a:schemeClr val="tx1"/>
                </a:solidFill>
              </a:rPr>
              <a:t>skjenkebevilling</a:t>
            </a:r>
          </a:p>
          <a:p>
            <a:pPr marL="285750" indent="-285750">
              <a:buFont typeface="Arial" panose="020B0604020202020204" pitchFamily="34" charset="0"/>
              <a:buChar char="•"/>
            </a:pPr>
            <a:r>
              <a:rPr lang="nb-NO" sz="1400" dirty="0" smtClean="0">
                <a:solidFill>
                  <a:schemeClr val="tx1"/>
                </a:solidFill>
              </a:rPr>
              <a:t>Vil hindre at stedet plutselig kan endre konsept (til å eksempelvis bli en nattklubb), </a:t>
            </a:r>
            <a:br>
              <a:rPr lang="nb-NO" sz="1400" dirty="0" smtClean="0">
                <a:solidFill>
                  <a:schemeClr val="tx1"/>
                </a:solidFill>
              </a:rPr>
            </a:br>
            <a:r>
              <a:rPr lang="nb-NO" sz="1400" dirty="0" smtClean="0">
                <a:solidFill>
                  <a:schemeClr val="tx1"/>
                </a:solidFill>
              </a:rPr>
              <a:t>og utgjør derfor en mindre «risiko» for bybildet fra politiets ståsted</a:t>
            </a:r>
          </a:p>
          <a:p>
            <a:pPr marL="285750" indent="-285750">
              <a:buFont typeface="Arial" panose="020B0604020202020204" pitchFamily="34" charset="0"/>
              <a:buChar char="•"/>
            </a:pPr>
            <a:r>
              <a:rPr lang="nb-NO" sz="1400" dirty="0" smtClean="0">
                <a:solidFill>
                  <a:schemeClr val="tx1"/>
                </a:solidFill>
              </a:rPr>
              <a:t>Som resultat vil politiets uttalelse for slike søknader omfatte færre vurderinger, og </a:t>
            </a:r>
            <a:br>
              <a:rPr lang="nb-NO" sz="1400" dirty="0" smtClean="0">
                <a:solidFill>
                  <a:schemeClr val="tx1"/>
                </a:solidFill>
              </a:rPr>
            </a:br>
            <a:r>
              <a:rPr lang="nb-NO" sz="1400" dirty="0" smtClean="0">
                <a:solidFill>
                  <a:schemeClr val="tx1"/>
                </a:solidFill>
              </a:rPr>
              <a:t>blir mindre tidkrevende</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 name="Rectangle 1"/>
          <p:cNvSpPr/>
          <p:nvPr/>
        </p:nvSpPr>
        <p:spPr>
          <a:xfrm>
            <a:off x="3415675" y="1125260"/>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29671" y="1151469"/>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59624" y="6642556"/>
            <a:ext cx="6074122" cy="215444"/>
          </a:xfrm>
          <a:prstGeom prst="rect">
            <a:avLst/>
          </a:prstGeom>
          <a:noFill/>
        </p:spPr>
        <p:txBody>
          <a:bodyPr wrap="square" rtlCol="0">
            <a:spAutoFit/>
          </a:bodyPr>
          <a:lstStyle/>
          <a:p>
            <a:r>
              <a:rPr lang="en-US" sz="800" baseline="30000" dirty="0" smtClean="0"/>
              <a:t>1)</a:t>
            </a:r>
            <a:r>
              <a:rPr lang="en-US" sz="800" dirty="0" smtClean="0"/>
              <a:t>https</a:t>
            </a:r>
            <a:r>
              <a:rPr lang="en-US" sz="800" dirty="0"/>
              <a:t>://www.stortinget.no/no/Saker-og-publikasjoner/Publikasjoner/Innstillinger/Odelstinget/1996-1997/inno-199697-059/13/</a:t>
            </a:r>
          </a:p>
        </p:txBody>
      </p:sp>
      <p:cxnSp>
        <p:nvCxnSpPr>
          <p:cNvPr id="21" name="Straight Arrow Connector 20"/>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4" name="TextBox 23"/>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26" name="TextBox 25"/>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27" name="TextBox 26"/>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28" name="Oval 27"/>
          <p:cNvSpPr/>
          <p:nvPr/>
        </p:nvSpPr>
        <p:spPr>
          <a:xfrm>
            <a:off x="10506396" y="5265854"/>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Tree>
    <p:extLst>
      <p:ext uri="{BB962C8B-B14F-4D97-AF65-F5344CB8AC3E}">
        <p14:creationId xmlns:p14="http://schemas.microsoft.com/office/powerpoint/2010/main" val="37689052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25"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66642927"/>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Politiet, Skatt øst, bydel</a:t>
                      </a:r>
                      <a:r>
                        <a:rPr lang="nb-NO" sz="1400" b="0" baseline="0" dirty="0" smtClean="0"/>
                        <a:t> og kemner</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12. Effektivisere søknadsprosess for serverings- og skjenkebevilling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 </a:t>
            </a:r>
            <a:r>
              <a:rPr lang="nb-NO" sz="1600" dirty="0" smtClean="0">
                <a:solidFill>
                  <a:schemeClr val="tx1"/>
                </a:solidFill>
              </a:rPr>
              <a:t>(forutsetter at tiltak 4, 5 og 11 er utført)</a:t>
            </a:r>
            <a:endParaRPr lang="nb-NO" sz="1600" b="1" dirty="0" smtClean="0">
              <a:solidFill>
                <a:schemeClr val="tx1"/>
              </a:solidFill>
            </a:endParaRPr>
          </a:p>
          <a:p>
            <a:pPr marL="285750" indent="-285750">
              <a:buFont typeface="Arial" panose="020B0604020202020204" pitchFamily="34" charset="0"/>
              <a:buChar char="•"/>
            </a:pPr>
            <a:r>
              <a:rPr lang="nb-NO" sz="1400" dirty="0" smtClean="0">
                <a:solidFill>
                  <a:schemeClr val="tx1"/>
                </a:solidFill>
              </a:rPr>
              <a:t>Effektivisering av søknadsprosess for serverings- og skjenkebevilling ved inndeling av søknader i ulike risikoklasser</a:t>
            </a:r>
          </a:p>
          <a:p>
            <a:pPr marL="285750" indent="-285750">
              <a:buFont typeface="Arial" panose="020B0604020202020204" pitchFamily="34" charset="0"/>
              <a:buChar char="•"/>
            </a:pPr>
            <a:r>
              <a:rPr lang="nb-NO" sz="1400" dirty="0" smtClean="0">
                <a:solidFill>
                  <a:schemeClr val="tx1"/>
                </a:solidFill>
              </a:rPr>
              <a:t>Eksempelvis:</a:t>
            </a:r>
          </a:p>
          <a:p>
            <a:pPr marL="742950" lvl="1" indent="-285750">
              <a:buFont typeface="Arial" panose="020B0604020202020204" pitchFamily="34" charset="0"/>
              <a:buChar char="•"/>
            </a:pPr>
            <a:r>
              <a:rPr lang="nb-NO" sz="1400" dirty="0" smtClean="0">
                <a:solidFill>
                  <a:schemeClr val="tx1"/>
                </a:solidFill>
              </a:rPr>
              <a:t>Risikoklasse 1: Serveringssted uten skjenkebevilling</a:t>
            </a:r>
          </a:p>
          <a:p>
            <a:pPr marL="742950" lvl="1" indent="-285750">
              <a:buFont typeface="Arial" panose="020B0604020202020204" pitchFamily="34" charset="0"/>
              <a:buChar char="•"/>
            </a:pPr>
            <a:r>
              <a:rPr lang="nb-NO" sz="1400" dirty="0" smtClean="0">
                <a:solidFill>
                  <a:schemeClr val="tx1"/>
                </a:solidFill>
              </a:rPr>
              <a:t>Risikoklasse 2: Serveringssted med skjenkebevilling til kl 00:00</a:t>
            </a:r>
          </a:p>
          <a:p>
            <a:pPr marL="742950" lvl="1" indent="-285750">
              <a:buFont typeface="Arial" panose="020B0604020202020204" pitchFamily="34" charset="0"/>
              <a:buChar char="•"/>
            </a:pPr>
            <a:r>
              <a:rPr lang="nb-NO" sz="1400" dirty="0" smtClean="0">
                <a:solidFill>
                  <a:schemeClr val="tx1"/>
                </a:solidFill>
              </a:rPr>
              <a:t>Risikoklasse 3: Serveringssted med skjenkebevilling til kl 03:00</a:t>
            </a:r>
          </a:p>
          <a:p>
            <a:pPr lvl="1"/>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1" name="Rectangle 10"/>
          <p:cNvSpPr/>
          <p:nvPr/>
        </p:nvSpPr>
        <p:spPr>
          <a:xfrm>
            <a:off x="2272673"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12" name="Rectangle 11"/>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13" name="Rectangle 12"/>
          <p:cNvSpPr/>
          <p:nvPr/>
        </p:nvSpPr>
        <p:spPr>
          <a:xfrm>
            <a:off x="245533" y="4292370"/>
            <a:ext cx="7264400" cy="23479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a:solidFill>
                  <a:schemeClr val="tx1"/>
                </a:solidFill>
              </a:rPr>
              <a:t>Etablererne vil få raskere svar på sin søknad om serverings- og </a:t>
            </a:r>
            <a:r>
              <a:rPr lang="nb-NO" sz="1400" dirty="0" smtClean="0">
                <a:solidFill>
                  <a:schemeClr val="tx1"/>
                </a:solidFill>
              </a:rPr>
              <a:t>skjenkebevilling</a:t>
            </a:r>
          </a:p>
          <a:p>
            <a:pPr marL="285750" indent="-285750">
              <a:buFont typeface="Arial" panose="020B0604020202020204" pitchFamily="34" charset="0"/>
              <a:buChar char="•"/>
            </a:pPr>
            <a:r>
              <a:rPr lang="nb-NO" sz="1400" dirty="0" smtClean="0">
                <a:solidFill>
                  <a:schemeClr val="tx1"/>
                </a:solidFill>
              </a:rPr>
              <a:t>Etatene vil oppnå en mer effektivt saksbehandling </a:t>
            </a:r>
          </a:p>
          <a:p>
            <a:pPr marL="285750" indent="-285750">
              <a:buFont typeface="Arial" panose="020B0604020202020204" pitchFamily="34" charset="0"/>
              <a:buChar char="•"/>
            </a:pPr>
            <a:r>
              <a:rPr lang="nb-NO" sz="1400" dirty="0" smtClean="0">
                <a:solidFill>
                  <a:schemeClr val="tx1"/>
                </a:solidFill>
              </a:rPr>
              <a:t>Næringsetaten, Skatt øst og politiet vil få en mer korrekt ressursutnyttelse,</a:t>
            </a:r>
            <a:br>
              <a:rPr lang="nb-NO" sz="1400" dirty="0" smtClean="0">
                <a:solidFill>
                  <a:schemeClr val="tx1"/>
                </a:solidFill>
              </a:rPr>
            </a:br>
            <a:r>
              <a:rPr lang="nb-NO" sz="1400" dirty="0" smtClean="0">
                <a:solidFill>
                  <a:schemeClr val="tx1"/>
                </a:solidFill>
              </a:rPr>
              <a:t>ved at innsatsen legges der den trengs</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 name="Rectangle 1"/>
          <p:cNvSpPr/>
          <p:nvPr/>
        </p:nvSpPr>
        <p:spPr>
          <a:xfrm>
            <a:off x="3415675" y="1125260"/>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29671" y="1151469"/>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4" name="TextBox 23"/>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26" name="TextBox 25"/>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27" name="TextBox 26"/>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28" name="Oval 27"/>
          <p:cNvSpPr/>
          <p:nvPr/>
        </p:nvSpPr>
        <p:spPr>
          <a:xfrm>
            <a:off x="10681866" y="5227380"/>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Tree>
    <p:extLst>
      <p:ext uri="{BB962C8B-B14F-4D97-AF65-F5344CB8AC3E}">
        <p14:creationId xmlns:p14="http://schemas.microsoft.com/office/powerpoint/2010/main" val="9785611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6741122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146" name="think-cell Slide" r:id="rId4" imgW="530" imgH="528" progId="TCLayout.ActiveDocument.1">
                  <p:embed/>
                </p:oleObj>
              </mc:Choice>
              <mc:Fallback>
                <p:oleObj name="think-cell Slide" r:id="rId4" imgW="530" imgH="52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6636261"/>
              </p:ext>
            </p:extLst>
          </p:nvPr>
        </p:nvGraphicFramePr>
        <p:xfrm>
          <a:off x="7899400" y="1659466"/>
          <a:ext cx="3835400" cy="2421468"/>
        </p:xfrm>
        <a:graphic>
          <a:graphicData uri="http://schemas.openxmlformats.org/drawingml/2006/table">
            <a:tbl>
              <a:tblPr firstRow="1" bandRow="1">
                <a:tableStyleId>{69CF1AB2-1976-4502-BF36-3FF5EA218861}</a:tableStyleId>
              </a:tblPr>
              <a:tblGrid>
                <a:gridCol w="1917700"/>
                <a:gridCol w="1917700"/>
              </a:tblGrid>
              <a:tr h="605367">
                <a:tc>
                  <a:txBody>
                    <a:bodyPr/>
                    <a:lstStyle/>
                    <a:p>
                      <a:r>
                        <a:rPr lang="nb-NO" sz="1400" b="1" dirty="0" smtClean="0"/>
                        <a:t>HOVEDANSVARLIG: </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UTFØRER: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Oslo</a:t>
                      </a:r>
                      <a:r>
                        <a:rPr lang="nb-NO" sz="1400" b="0" baseline="0" dirty="0" smtClean="0"/>
                        <a:t> kommune</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KONSULTERES: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400" b="0" dirty="0" smtClean="0"/>
                        <a:t>Politiet, Skatt øst</a:t>
                      </a:r>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05367">
                <a:tc>
                  <a:txBody>
                    <a:bodyPr/>
                    <a:lstStyle/>
                    <a:p>
                      <a:r>
                        <a:rPr lang="nb-NO" sz="1400" b="1" dirty="0" smtClean="0"/>
                        <a:t>INFORMERES:</a:t>
                      </a:r>
                      <a:endParaRPr lang="nb-NO"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nb-NO" sz="1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 name="Rectangle 3"/>
          <p:cNvSpPr/>
          <p:nvPr/>
        </p:nvSpPr>
        <p:spPr>
          <a:xfrm>
            <a:off x="159624" y="323802"/>
            <a:ext cx="11912368" cy="77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2000" dirty="0" smtClean="0">
                <a:solidFill>
                  <a:schemeClr val="accent5">
                    <a:lumMod val="50000"/>
                  </a:schemeClr>
                </a:solidFill>
              </a:rPr>
              <a:t>13. Effektivisere prosess for søknad om endring av eksisterende serverings- og skjenkebevilling</a:t>
            </a:r>
            <a:endParaRPr lang="nb-NO" sz="2400" b="1" dirty="0">
              <a:solidFill>
                <a:schemeClr val="accent5">
                  <a:lumMod val="50000"/>
                </a:schemeClr>
              </a:solidFill>
            </a:endParaRPr>
          </a:p>
        </p:txBody>
      </p:sp>
      <p:sp>
        <p:nvSpPr>
          <p:cNvPr id="6" name="Rectangle 5"/>
          <p:cNvSpPr/>
          <p:nvPr/>
        </p:nvSpPr>
        <p:spPr>
          <a:xfrm>
            <a:off x="245533" y="1659468"/>
            <a:ext cx="7264400" cy="24214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BESKRIVELSE </a:t>
            </a:r>
          </a:p>
          <a:p>
            <a:pPr marL="285750" indent="-285750">
              <a:buFont typeface="Arial" panose="020B0604020202020204" pitchFamily="34" charset="0"/>
              <a:buChar char="•"/>
            </a:pPr>
            <a:r>
              <a:rPr lang="nb-NO" sz="1400" dirty="0" smtClean="0">
                <a:solidFill>
                  <a:schemeClr val="tx1"/>
                </a:solidFill>
              </a:rPr>
              <a:t>Gjenbruke informasjon ved søknad om uteservering- og skjenking</a:t>
            </a:r>
          </a:p>
          <a:p>
            <a:pPr marL="285750" indent="-285750">
              <a:buFont typeface="Arial" panose="020B0604020202020204" pitchFamily="34" charset="0"/>
              <a:buChar char="•"/>
            </a:pPr>
            <a:r>
              <a:rPr lang="nb-NO" sz="1400" dirty="0" smtClean="0">
                <a:solidFill>
                  <a:schemeClr val="tx1"/>
                </a:solidFill>
              </a:rPr>
              <a:t>Gjenbruke informasjon ved søknad om servering og skjenking på søndager</a:t>
            </a:r>
          </a:p>
          <a:p>
            <a:pPr lvl="1"/>
            <a:endParaRPr lang="nb-NO" sz="1400" dirty="0" smtClean="0">
              <a:solidFill>
                <a:schemeClr val="tx1"/>
              </a:solidFill>
            </a:endParaRPr>
          </a:p>
          <a:p>
            <a:pPr marL="285750" indent="-285750">
              <a:buFont typeface="Arial" panose="020B0604020202020204" pitchFamily="34" charset="0"/>
              <a:buChar char="•"/>
            </a:pPr>
            <a:endParaRPr lang="nb-NO" sz="1400" dirty="0" smtClean="0">
              <a:solidFill>
                <a:schemeClr val="tx1"/>
              </a:solidFill>
            </a:endParaRPr>
          </a:p>
          <a:p>
            <a:endParaRPr lang="nb-NO" sz="1400" dirty="0" smtClean="0">
              <a:solidFill>
                <a:schemeClr val="tx1"/>
              </a:solidFill>
            </a:endParaRPr>
          </a:p>
          <a:p>
            <a:endParaRPr lang="nb-NO" sz="1400" dirty="0">
              <a:solidFill>
                <a:schemeClr val="tx1"/>
              </a:solidFill>
            </a:endParaRPr>
          </a:p>
        </p:txBody>
      </p:sp>
      <p:sp>
        <p:nvSpPr>
          <p:cNvPr id="7" name="Rectangle 6"/>
          <p:cNvSpPr/>
          <p:nvPr/>
        </p:nvSpPr>
        <p:spPr>
          <a:xfrm>
            <a:off x="7899399" y="1659469"/>
            <a:ext cx="3894667" cy="242146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endParaRPr>
          </a:p>
        </p:txBody>
      </p:sp>
      <p:sp>
        <p:nvSpPr>
          <p:cNvPr id="9" name="Rectangle 8"/>
          <p:cNvSpPr/>
          <p:nvPr/>
        </p:nvSpPr>
        <p:spPr>
          <a:xfrm>
            <a:off x="245534" y="1151469"/>
            <a:ext cx="867203"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b="1" dirty="0" smtClean="0">
                <a:solidFill>
                  <a:schemeClr val="bg1"/>
                </a:solidFill>
              </a:rPr>
              <a:t>SIKT</a:t>
            </a:r>
            <a:endParaRPr lang="nb-NO" sz="1600" b="1" dirty="0">
              <a:solidFill>
                <a:schemeClr val="bg1"/>
              </a:solidFill>
            </a:endParaRPr>
          </a:p>
        </p:txBody>
      </p:sp>
      <p:sp>
        <p:nvSpPr>
          <p:cNvPr id="10" name="Rectangle 9"/>
          <p:cNvSpPr/>
          <p:nvPr/>
        </p:nvSpPr>
        <p:spPr>
          <a:xfrm>
            <a:off x="1129671"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Kort</a:t>
            </a:r>
            <a:endParaRPr lang="nb-NO" sz="1400" dirty="0">
              <a:solidFill>
                <a:schemeClr val="bg1"/>
              </a:solidFill>
            </a:endParaRPr>
          </a:p>
        </p:txBody>
      </p:sp>
      <p:sp>
        <p:nvSpPr>
          <p:cNvPr id="11" name="Rectangle 10"/>
          <p:cNvSpPr/>
          <p:nvPr/>
        </p:nvSpPr>
        <p:spPr>
          <a:xfrm>
            <a:off x="2272673" y="1151469"/>
            <a:ext cx="1126068" cy="389467"/>
          </a:xfrm>
          <a:prstGeom prst="rect">
            <a:avLst/>
          </a:prstGeom>
          <a:solidFill>
            <a:schemeClr val="tx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smtClean="0">
                <a:solidFill>
                  <a:schemeClr val="bg1"/>
                </a:solidFill>
              </a:rPr>
              <a:t>Mellom-lang</a:t>
            </a:r>
            <a:endParaRPr lang="nb-NO" sz="1400" dirty="0">
              <a:solidFill>
                <a:schemeClr val="bg1"/>
              </a:solidFill>
            </a:endParaRPr>
          </a:p>
        </p:txBody>
      </p:sp>
      <p:sp>
        <p:nvSpPr>
          <p:cNvPr id="12" name="Rectangle 11"/>
          <p:cNvSpPr/>
          <p:nvPr/>
        </p:nvSpPr>
        <p:spPr>
          <a:xfrm>
            <a:off x="3415675" y="1151469"/>
            <a:ext cx="1126068" cy="38946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dirty="0">
                <a:solidFill>
                  <a:schemeClr val="bg1"/>
                </a:solidFill>
              </a:rPr>
              <a:t>L</a:t>
            </a:r>
            <a:r>
              <a:rPr lang="nb-NO" sz="1400" dirty="0" smtClean="0">
                <a:solidFill>
                  <a:schemeClr val="bg1"/>
                </a:solidFill>
              </a:rPr>
              <a:t>ang</a:t>
            </a:r>
            <a:endParaRPr lang="nb-NO" sz="1400" dirty="0">
              <a:solidFill>
                <a:schemeClr val="bg1"/>
              </a:solidFill>
            </a:endParaRPr>
          </a:p>
        </p:txBody>
      </p:sp>
      <p:sp>
        <p:nvSpPr>
          <p:cNvPr id="13" name="Rectangle 12"/>
          <p:cNvSpPr/>
          <p:nvPr/>
        </p:nvSpPr>
        <p:spPr>
          <a:xfrm>
            <a:off x="245533" y="4292370"/>
            <a:ext cx="7264400" cy="23479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b-NO" sz="1600" b="1" dirty="0" smtClean="0">
                <a:solidFill>
                  <a:schemeClr val="tx1"/>
                </a:solidFill>
              </a:rPr>
              <a:t>GEVINST</a:t>
            </a:r>
          </a:p>
          <a:p>
            <a:pPr marL="285750" indent="-285750">
              <a:buFont typeface="Arial" panose="020B0604020202020204" pitchFamily="34" charset="0"/>
              <a:buChar char="•"/>
            </a:pPr>
            <a:r>
              <a:rPr lang="nb-NO" sz="1400" dirty="0" smtClean="0">
                <a:solidFill>
                  <a:schemeClr val="tx1"/>
                </a:solidFill>
              </a:rPr>
              <a:t>Etablerere vil spare tid i søknadsprosessen ved at de slipper å oppgi samme informasjon på nytt</a:t>
            </a:r>
          </a:p>
          <a:p>
            <a:pPr marL="285750" indent="-285750">
              <a:buFont typeface="Arial" panose="020B0604020202020204" pitchFamily="34" charset="0"/>
              <a:buChar char="•"/>
            </a:pPr>
            <a:r>
              <a:rPr lang="nb-NO" sz="1400" dirty="0" smtClean="0">
                <a:solidFill>
                  <a:schemeClr val="tx1"/>
                </a:solidFill>
              </a:rPr>
              <a:t>Etatene vil kunne behandle søknader mer effektivt</a:t>
            </a:r>
          </a:p>
          <a:p>
            <a:pPr marL="285750" indent="-285750">
              <a:buFont typeface="Arial" panose="020B0604020202020204" pitchFamily="34" charset="0"/>
              <a:buChar char="•"/>
            </a:pPr>
            <a:endParaRPr lang="nb-NO" sz="1400" dirty="0" smtClean="0">
              <a:solidFill>
                <a:schemeClr val="tx1"/>
              </a:solidFill>
            </a:endParaRPr>
          </a:p>
          <a:p>
            <a:endParaRPr lang="nb-NO" sz="1400" dirty="0">
              <a:solidFill>
                <a:schemeClr val="tx1"/>
              </a:solidFill>
            </a:endParaRPr>
          </a:p>
        </p:txBody>
      </p:sp>
      <p:sp>
        <p:nvSpPr>
          <p:cNvPr id="2" name="Rectangle 1"/>
          <p:cNvSpPr/>
          <p:nvPr/>
        </p:nvSpPr>
        <p:spPr>
          <a:xfrm>
            <a:off x="3415675" y="1125260"/>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29671" y="1151469"/>
            <a:ext cx="1126068" cy="4418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9917071" y="4524543"/>
            <a:ext cx="0" cy="190800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963069" y="5506063"/>
            <a:ext cx="1908000" cy="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47743" y="4298064"/>
            <a:ext cx="1538653" cy="246221"/>
          </a:xfrm>
          <a:prstGeom prst="rect">
            <a:avLst/>
          </a:prstGeom>
          <a:noFill/>
        </p:spPr>
        <p:txBody>
          <a:bodyPr wrap="square" rtlCol="0">
            <a:spAutoFit/>
          </a:bodyPr>
          <a:lstStyle/>
          <a:p>
            <a:pPr algn="ctr"/>
            <a:r>
              <a:rPr lang="nb-NO" sz="1000" dirty="0" smtClean="0"/>
              <a:t>Enkel å gjennomføre</a:t>
            </a:r>
            <a:endParaRPr lang="nb-NO" sz="1000" dirty="0"/>
          </a:p>
        </p:txBody>
      </p:sp>
      <p:sp>
        <p:nvSpPr>
          <p:cNvPr id="24" name="TextBox 23"/>
          <p:cNvSpPr txBox="1"/>
          <p:nvPr/>
        </p:nvSpPr>
        <p:spPr>
          <a:xfrm>
            <a:off x="9147744" y="6394065"/>
            <a:ext cx="1538653" cy="246221"/>
          </a:xfrm>
          <a:prstGeom prst="rect">
            <a:avLst/>
          </a:prstGeom>
          <a:noFill/>
        </p:spPr>
        <p:txBody>
          <a:bodyPr wrap="square" rtlCol="0">
            <a:spAutoFit/>
          </a:bodyPr>
          <a:lstStyle/>
          <a:p>
            <a:pPr algn="ctr"/>
            <a:r>
              <a:rPr lang="nb-NO" sz="1000" dirty="0" smtClean="0"/>
              <a:t>Vanskelig å gjennomføre</a:t>
            </a:r>
            <a:endParaRPr lang="nb-NO" sz="1000" dirty="0"/>
          </a:p>
        </p:txBody>
      </p:sp>
      <p:sp>
        <p:nvSpPr>
          <p:cNvPr id="26" name="TextBox 25"/>
          <p:cNvSpPr txBox="1"/>
          <p:nvPr/>
        </p:nvSpPr>
        <p:spPr>
          <a:xfrm>
            <a:off x="8151802" y="5382952"/>
            <a:ext cx="868530" cy="246221"/>
          </a:xfrm>
          <a:prstGeom prst="rect">
            <a:avLst/>
          </a:prstGeom>
          <a:noFill/>
        </p:spPr>
        <p:txBody>
          <a:bodyPr wrap="square" rtlCol="0" anchor="ctr">
            <a:spAutoFit/>
          </a:bodyPr>
          <a:lstStyle/>
          <a:p>
            <a:pPr algn="ctr"/>
            <a:r>
              <a:rPr lang="nb-NO" sz="1000" dirty="0" smtClean="0"/>
              <a:t>Liten gevinst</a:t>
            </a:r>
            <a:endParaRPr lang="nb-NO" sz="1000" dirty="0"/>
          </a:p>
        </p:txBody>
      </p:sp>
      <p:sp>
        <p:nvSpPr>
          <p:cNvPr id="27" name="TextBox 26"/>
          <p:cNvSpPr txBox="1"/>
          <p:nvPr/>
        </p:nvSpPr>
        <p:spPr>
          <a:xfrm>
            <a:off x="10771866" y="5382952"/>
            <a:ext cx="868530" cy="246221"/>
          </a:xfrm>
          <a:prstGeom prst="rect">
            <a:avLst/>
          </a:prstGeom>
          <a:noFill/>
        </p:spPr>
        <p:txBody>
          <a:bodyPr wrap="square" rtlCol="0" anchor="ctr">
            <a:spAutoFit/>
          </a:bodyPr>
          <a:lstStyle/>
          <a:p>
            <a:pPr algn="ctr"/>
            <a:r>
              <a:rPr lang="nb-NO" sz="1000" dirty="0" smtClean="0"/>
              <a:t>Stor gevinst</a:t>
            </a:r>
            <a:endParaRPr lang="nb-NO" sz="1000" dirty="0"/>
          </a:p>
        </p:txBody>
      </p:sp>
      <p:sp>
        <p:nvSpPr>
          <p:cNvPr id="28" name="Oval 27"/>
          <p:cNvSpPr/>
          <p:nvPr/>
        </p:nvSpPr>
        <p:spPr>
          <a:xfrm>
            <a:off x="10506396" y="4952712"/>
            <a:ext cx="180000" cy="18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Tree>
    <p:extLst>
      <p:ext uri="{BB962C8B-B14F-4D97-AF65-F5344CB8AC3E}">
        <p14:creationId xmlns:p14="http://schemas.microsoft.com/office/powerpoint/2010/main" val="2483520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347" y="925653"/>
            <a:ext cx="3991737" cy="3290739"/>
          </a:xfrm>
          <a:prstGeom prst="rect">
            <a:avLst/>
          </a:prstGeom>
        </p:spPr>
      </p:pic>
      <p:sp>
        <p:nvSpPr>
          <p:cNvPr id="2" name="Title 1"/>
          <p:cNvSpPr>
            <a:spLocks noGrp="1"/>
          </p:cNvSpPr>
          <p:nvPr>
            <p:ph type="title"/>
          </p:nvPr>
        </p:nvSpPr>
        <p:spPr>
          <a:xfrm>
            <a:off x="2187385" y="459404"/>
            <a:ext cx="4014777" cy="1415967"/>
          </a:xfrm>
        </p:spPr>
        <p:txBody>
          <a:bodyPr>
            <a:normAutofit fontScale="90000"/>
          </a:bodyPr>
          <a:lstStyle/>
          <a:p>
            <a:r>
              <a:rPr lang="en-US" sz="2800" dirty="0" smtClean="0">
                <a:solidFill>
                  <a:schemeClr val="accent1">
                    <a:lumMod val="50000"/>
                  </a:schemeClr>
                </a:solidFill>
              </a:rPr>
              <a:t>Andreas</a:t>
            </a:r>
            <a:br>
              <a:rPr lang="en-US" sz="2800" dirty="0" smtClean="0">
                <a:solidFill>
                  <a:schemeClr val="accent1">
                    <a:lumMod val="50000"/>
                  </a:schemeClr>
                </a:solidFill>
              </a:rPr>
            </a:br>
            <a:r>
              <a:rPr lang="en-US" sz="1400" dirty="0" smtClean="0">
                <a:solidFill>
                  <a:schemeClr val="accent1">
                    <a:lumMod val="50000"/>
                  </a:schemeClr>
                </a:solidFill>
              </a:rPr>
              <a:t/>
            </a:r>
            <a:br>
              <a:rPr lang="en-US" sz="1400" dirty="0" smtClean="0">
                <a:solidFill>
                  <a:schemeClr val="accent1">
                    <a:lumMod val="50000"/>
                  </a:schemeClr>
                </a:solidFill>
              </a:rPr>
            </a:br>
            <a:r>
              <a:rPr lang="en-US" sz="1600" b="1" dirty="0">
                <a:solidFill>
                  <a:schemeClr val="accent1">
                    <a:lumMod val="50000"/>
                  </a:schemeClr>
                </a:solidFill>
              </a:rPr>
              <a:t>Konsept</a:t>
            </a:r>
            <a:r>
              <a:rPr lang="en-US" sz="1600" dirty="0">
                <a:solidFill>
                  <a:schemeClr val="accent1">
                    <a:lumMod val="50000"/>
                  </a:schemeClr>
                </a:solidFill>
              </a:rPr>
              <a:t>: Enkel mat, smoothies, øl og vin. </a:t>
            </a:r>
            <a:br>
              <a:rPr lang="en-US" sz="1600" dirty="0">
                <a:solidFill>
                  <a:schemeClr val="accent1">
                    <a:lumMod val="50000"/>
                  </a:schemeClr>
                </a:solidFill>
              </a:rPr>
            </a:br>
            <a:r>
              <a:rPr lang="en-US" sz="1600" b="1" dirty="0">
                <a:solidFill>
                  <a:schemeClr val="accent1">
                    <a:lumMod val="50000"/>
                  </a:schemeClr>
                </a:solidFill>
              </a:rPr>
              <a:t>Hvor</a:t>
            </a:r>
            <a:r>
              <a:rPr lang="en-US" sz="1600" dirty="0">
                <a:solidFill>
                  <a:schemeClr val="accent1">
                    <a:lumMod val="50000"/>
                  </a:schemeClr>
                </a:solidFill>
              </a:rPr>
              <a:t>: Oslo sentrum</a:t>
            </a:r>
            <a:r>
              <a:rPr lang="en-US" sz="1600" dirty="0" smtClean="0">
                <a:solidFill>
                  <a:schemeClr val="accent1">
                    <a:lumMod val="50000"/>
                  </a:schemeClr>
                </a:solidFill>
              </a:rPr>
              <a:t/>
            </a:r>
            <a:br>
              <a:rPr lang="en-US" sz="1600" dirty="0" smtClean="0">
                <a:solidFill>
                  <a:schemeClr val="accent1">
                    <a:lumMod val="50000"/>
                  </a:schemeClr>
                </a:solidFill>
              </a:rPr>
            </a:br>
            <a:r>
              <a:rPr lang="en-US" sz="1600" b="1" dirty="0" smtClean="0">
                <a:solidFill>
                  <a:schemeClr val="accent1">
                    <a:lumMod val="50000"/>
                  </a:schemeClr>
                </a:solidFill>
              </a:rPr>
              <a:t>Rolle</a:t>
            </a:r>
            <a:r>
              <a:rPr lang="en-US" sz="1600" dirty="0" smtClean="0">
                <a:solidFill>
                  <a:schemeClr val="accent1">
                    <a:lumMod val="50000"/>
                  </a:schemeClr>
                </a:solidFill>
              </a:rPr>
              <a:t>: Alt-mulig-mann </a:t>
            </a:r>
            <a:br>
              <a:rPr lang="en-US" sz="1600" dirty="0" smtClean="0">
                <a:solidFill>
                  <a:schemeClr val="accent1">
                    <a:lumMod val="50000"/>
                  </a:schemeClr>
                </a:solidFill>
              </a:rPr>
            </a:br>
            <a:r>
              <a:rPr lang="en-US" sz="1600" b="1" dirty="0">
                <a:solidFill>
                  <a:schemeClr val="accent1">
                    <a:lumMod val="50000"/>
                  </a:schemeClr>
                </a:solidFill>
              </a:rPr>
              <a:t>Mentalitet</a:t>
            </a:r>
            <a:r>
              <a:rPr lang="en-US" sz="1600" dirty="0">
                <a:solidFill>
                  <a:schemeClr val="accent1">
                    <a:lumMod val="50000"/>
                  </a:schemeClr>
                </a:solidFill>
              </a:rPr>
              <a:t>: Early adaptor, gadget geek, aktiv i start-up miljøet</a:t>
            </a:r>
          </a:p>
        </p:txBody>
      </p:sp>
      <p:sp>
        <p:nvSpPr>
          <p:cNvPr id="3" name="Content Placeholder 2"/>
          <p:cNvSpPr>
            <a:spLocks noGrp="1"/>
          </p:cNvSpPr>
          <p:nvPr>
            <p:ph sz="half" idx="1"/>
          </p:nvPr>
        </p:nvSpPr>
        <p:spPr>
          <a:xfrm>
            <a:off x="406400" y="2463813"/>
            <a:ext cx="5795762" cy="2251264"/>
          </a:xfrm>
        </p:spPr>
        <p:txBody>
          <a:bodyPr>
            <a:normAutofit fontScale="92500" lnSpcReduction="20000"/>
          </a:bodyPr>
          <a:lstStyle/>
          <a:p>
            <a:pPr marL="0" indent="0">
              <a:buNone/>
            </a:pPr>
            <a:r>
              <a:rPr lang="en-US" sz="2100" b="1" dirty="0" err="1" smtClean="0"/>
              <a:t>Erfaring og situasjon</a:t>
            </a:r>
          </a:p>
          <a:p>
            <a:pPr marL="285750" indent="-285750">
              <a:buFont typeface="Arial" charset="0"/>
              <a:buChar char="•"/>
            </a:pPr>
            <a:endParaRPr lang="en-US" sz="1500" dirty="0" err="1"/>
          </a:p>
          <a:p>
            <a:pPr marL="285750" indent="-285750">
              <a:buFont typeface="Arial" charset="0"/>
              <a:buChar char="•"/>
            </a:pPr>
            <a:r>
              <a:rPr lang="en-US" sz="1500" dirty="0" err="1"/>
              <a:t>Har</a:t>
            </a:r>
            <a:r>
              <a:rPr lang="en-US" sz="1500" dirty="0"/>
              <a:t> </a:t>
            </a:r>
            <a:r>
              <a:rPr lang="en-US" sz="1500" dirty="0" err="1"/>
              <a:t>ikke</a:t>
            </a:r>
            <a:r>
              <a:rPr lang="en-US" sz="1500" dirty="0"/>
              <a:t> </a:t>
            </a:r>
            <a:r>
              <a:rPr lang="en-US" sz="1500" dirty="0" err="1"/>
              <a:t>jobbet</a:t>
            </a:r>
            <a:r>
              <a:rPr lang="en-US" sz="1500" dirty="0"/>
              <a:t> </a:t>
            </a:r>
            <a:r>
              <a:rPr lang="en-US" sz="1500" dirty="0" err="1"/>
              <a:t>i</a:t>
            </a:r>
            <a:r>
              <a:rPr lang="en-US" sz="1500" dirty="0"/>
              <a:t> restaurant </a:t>
            </a:r>
            <a:r>
              <a:rPr lang="en-US" sz="1500" dirty="0" err="1"/>
              <a:t>eller</a:t>
            </a:r>
            <a:r>
              <a:rPr lang="en-US" sz="1500" dirty="0"/>
              <a:t> </a:t>
            </a:r>
            <a:r>
              <a:rPr lang="en-US" sz="1500" dirty="0" smtClean="0"/>
              <a:t>café </a:t>
            </a:r>
            <a:r>
              <a:rPr lang="en-US" sz="1500" dirty="0" err="1"/>
              <a:t>før</a:t>
            </a:r>
            <a:r>
              <a:rPr lang="en-US" sz="1500" dirty="0"/>
              <a:t>. </a:t>
            </a:r>
            <a:r>
              <a:rPr lang="en-US" sz="1500" dirty="0" err="1"/>
              <a:t>Andreas er utdannet ingeniør, men fikk en kul caf</a:t>
            </a:r>
            <a:r>
              <a:rPr lang="nb-NO" sz="1500" dirty="0" err="1"/>
              <a:t>é-</a:t>
            </a:r>
            <a:r>
              <a:rPr lang="en-US" sz="1500" dirty="0" err="1"/>
              <a:t>id</a:t>
            </a:r>
            <a:r>
              <a:rPr lang="nb-NO" sz="1500" dirty="0" err="1"/>
              <a:t>é som han hadde lyst til å teste ut.</a:t>
            </a:r>
          </a:p>
          <a:p>
            <a:pPr marL="285750" indent="-285750">
              <a:buFont typeface="Arial" charset="0"/>
              <a:buChar char="•"/>
            </a:pPr>
            <a:r>
              <a:rPr lang="nb-NO" sz="1500" dirty="0"/>
              <a:t>Han har fått med seg et investorselskap på laget, som tar seg av mye av det </a:t>
            </a:r>
            <a:r>
              <a:rPr lang="nb-NO" sz="1500" dirty="0" smtClean="0"/>
              <a:t>formelle, </a:t>
            </a:r>
            <a:r>
              <a:rPr lang="nb-NO" sz="1500" dirty="0"/>
              <a:t>i tillegg til regnskapsføring.</a:t>
            </a:r>
          </a:p>
          <a:p>
            <a:pPr marL="285750" indent="-285750">
              <a:buFont typeface="Arial" charset="0"/>
              <a:buChar char="•"/>
            </a:pPr>
            <a:r>
              <a:rPr lang="nb-NO" sz="1500" dirty="0"/>
              <a:t>Jobber 100% i cafeen, og gjør litt av alt. Har 5 ansatte.</a:t>
            </a:r>
          </a:p>
          <a:p>
            <a:pPr marL="285750" indent="-285750">
              <a:buFont typeface="Arial" charset="0"/>
              <a:buChar char="•"/>
            </a:pPr>
            <a:r>
              <a:rPr lang="nb-NO" sz="1500" dirty="0"/>
              <a:t>Andreas tror veldig på viktigheten av å lene seg på de som har erfaring fra bransjen.</a:t>
            </a:r>
          </a:p>
        </p:txBody>
      </p:sp>
      <p:sp>
        <p:nvSpPr>
          <p:cNvPr id="11" name="Rectangle 10"/>
          <p:cNvSpPr/>
          <p:nvPr/>
        </p:nvSpPr>
        <p:spPr>
          <a:xfrm>
            <a:off x="406400" y="4716721"/>
            <a:ext cx="5795762" cy="1661993"/>
          </a:xfrm>
          <a:prstGeom prst="rect">
            <a:avLst/>
          </a:prstGeom>
        </p:spPr>
        <p:txBody>
          <a:bodyPr wrap="square">
            <a:spAutoFit/>
          </a:bodyPr>
          <a:lstStyle/>
          <a:p>
            <a:r>
              <a:rPr lang="nb-NO" sz="1600" b="1" dirty="0" err="1"/>
              <a:t>Ønsker</a:t>
            </a:r>
            <a:endParaRPr lang="nb-NO" sz="1600" dirty="0" err="1"/>
          </a:p>
          <a:p>
            <a:pPr marL="285750" indent="-285750">
              <a:buFont typeface="Arial" charset="0"/>
              <a:buChar char="•"/>
            </a:pPr>
            <a:endParaRPr lang="nb-NO" sz="1200" dirty="0" err="1"/>
          </a:p>
          <a:p>
            <a:pPr marL="285750" indent="-285750">
              <a:lnSpc>
                <a:spcPct val="70000"/>
              </a:lnSpc>
              <a:spcBef>
                <a:spcPts val="1000"/>
              </a:spcBef>
              <a:buFont typeface="Arial" charset="0"/>
              <a:buChar char="•"/>
            </a:pPr>
            <a:r>
              <a:rPr lang="nb-NO" sz="1400" dirty="0"/>
              <a:t>At det var lettere å forstå hva det offentlige mener både i regler og brev</a:t>
            </a:r>
          </a:p>
          <a:p>
            <a:pPr marL="285750" indent="-285750">
              <a:lnSpc>
                <a:spcPct val="70000"/>
              </a:lnSpc>
              <a:spcBef>
                <a:spcPts val="1000"/>
              </a:spcBef>
              <a:buFont typeface="Arial" charset="0"/>
              <a:buChar char="•"/>
            </a:pPr>
            <a:r>
              <a:rPr lang="nb-NO" sz="1400" dirty="0"/>
              <a:t>Andreas ønsker å drive hele bedriften fra mobilen, men opplever at dette ikke er mulig per </a:t>
            </a:r>
            <a:r>
              <a:rPr lang="nb-NO" sz="1400" dirty="0" smtClean="0"/>
              <a:t>dags dato.</a:t>
            </a:r>
            <a:endParaRPr lang="nb-NO" sz="1400" dirty="0"/>
          </a:p>
          <a:p>
            <a:pPr marL="285750" indent="-285750">
              <a:lnSpc>
                <a:spcPct val="70000"/>
              </a:lnSpc>
              <a:spcBef>
                <a:spcPts val="1000"/>
              </a:spcBef>
              <a:buFont typeface="Arial" charset="0"/>
              <a:buChar char="•"/>
            </a:pPr>
            <a:r>
              <a:rPr lang="nb-NO" sz="1400" dirty="0"/>
              <a:t>Han skulle ønske at det var mulig å starte en café raskere slik at man kan teste konseptet </a:t>
            </a:r>
            <a:r>
              <a:rPr lang="nb-NO" sz="1400" dirty="0" smtClean="0"/>
              <a:t>tidlig, </a:t>
            </a:r>
            <a:r>
              <a:rPr lang="nb-NO" sz="1400" dirty="0"/>
              <a:t>uten for store utgifter og lang ventetid.</a:t>
            </a:r>
          </a:p>
        </p:txBody>
      </p:sp>
      <p:sp>
        <p:nvSpPr>
          <p:cNvPr id="15" name="Rectangle 14"/>
          <p:cNvSpPr/>
          <p:nvPr/>
        </p:nvSpPr>
        <p:spPr>
          <a:xfrm>
            <a:off x="7001406" y="4798532"/>
            <a:ext cx="4695595" cy="1600438"/>
          </a:xfrm>
          <a:prstGeom prst="rect">
            <a:avLst/>
          </a:prstGeom>
        </p:spPr>
        <p:txBody>
          <a:bodyPr wrap="square">
            <a:spAutoFit/>
          </a:bodyPr>
          <a:lstStyle/>
          <a:p>
            <a:r>
              <a:rPr lang="en-US" sz="1600" b="1" dirty="0"/>
              <a:t>Største utfordring:</a:t>
            </a:r>
          </a:p>
          <a:p>
            <a:endParaRPr lang="en-US" sz="1200" dirty="0"/>
          </a:p>
          <a:p>
            <a:r>
              <a:rPr lang="en-US" sz="1400" dirty="0"/>
              <a:t>Informasjon fra det offentlige er </a:t>
            </a:r>
            <a:r>
              <a:rPr lang="nb-NO" sz="1400" dirty="0"/>
              <a:t>uklar og det er vanskelig å forstå betydningen og hva som blir etterspurt. </a:t>
            </a:r>
            <a:r>
              <a:rPr lang="en-US" sz="1400" dirty="0"/>
              <a:t>I tillegg opplever Andreas at kommunikasjonen tar for gitt at han ikke gjør det han skal. </a:t>
            </a:r>
            <a:r>
              <a:rPr lang="nb-NO" sz="1400" dirty="0"/>
              <a:t>Når han får brev fra det offentlige blir han umiddelbart bekymret. </a:t>
            </a:r>
            <a:endParaRPr lang="en-US" sz="1400"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602" y="4383029"/>
            <a:ext cx="347826" cy="389828"/>
          </a:xfrm>
          <a:prstGeom prst="rect">
            <a:avLst/>
          </a:prstGeom>
        </p:spPr>
      </p:pic>
      <p:sp>
        <p:nvSpPr>
          <p:cNvPr id="22" name="Rectangle 21"/>
          <p:cNvSpPr/>
          <p:nvPr/>
        </p:nvSpPr>
        <p:spPr>
          <a:xfrm>
            <a:off x="7788882" y="1940987"/>
            <a:ext cx="3342600" cy="1169551"/>
          </a:xfrm>
          <a:prstGeom prst="rect">
            <a:avLst/>
          </a:prstGeom>
        </p:spPr>
        <p:txBody>
          <a:bodyPr wrap="square">
            <a:spAutoFit/>
          </a:bodyPr>
          <a:lstStyle/>
          <a:p>
            <a:r>
              <a:rPr lang="nb-NO" sz="1400" b="1">
                <a:solidFill>
                  <a:schemeClr val="accent1">
                    <a:lumMod val="50000"/>
                  </a:schemeClr>
                </a:solidFill>
                <a:latin typeface="Calibri" charset="0"/>
                <a:ea typeface="Calibri" charset="0"/>
                <a:cs typeface="Calibri" charset="0"/>
              </a:rPr>
              <a:t>«Jeg må lese alt de skriver tre ganger! De må gjøre informasjonen tilgjengelig og lett å lese. I tillegg er det viktig at vi forstår hvorfor informasjonen etterspørrres, hvis ikke er det lett å jukse.»</a:t>
            </a:r>
          </a:p>
        </p:txBody>
      </p:sp>
      <p:sp>
        <p:nvSpPr>
          <p:cNvPr id="4" name="TextBox 3"/>
          <p:cNvSpPr txBox="1"/>
          <p:nvPr/>
        </p:nvSpPr>
        <p:spPr>
          <a:xfrm>
            <a:off x="406400" y="4429760"/>
            <a:ext cx="184731" cy="369332"/>
          </a:xfrm>
          <a:prstGeom prst="rect">
            <a:avLst/>
          </a:prstGeom>
          <a:noFill/>
        </p:spPr>
        <p:txBody>
          <a:bodyPr wrap="none" rtlCol="0">
            <a:spAutoFit/>
          </a:bodyPr>
          <a:lstStyle/>
          <a:p>
            <a:endParaRPr lang="en-US"/>
          </a:p>
        </p:txBody>
      </p:sp>
      <p:pic>
        <p:nvPicPr>
          <p:cNvPr id="17" name="Picture 16"/>
          <p:cNvPicPr>
            <a:picLocks/>
          </p:cNvPicPr>
          <p:nvPr/>
        </p:nvPicPr>
        <p:blipFill rotWithShape="1">
          <a:blip r:embed="rId4"/>
          <a:srcRect l="8029" t="-453" r="53822" b="32723"/>
          <a:stretch/>
        </p:blipFill>
        <p:spPr>
          <a:xfrm>
            <a:off x="406400" y="459404"/>
            <a:ext cx="1482971" cy="1480335"/>
          </a:xfrm>
          <a:prstGeom prst="ellipse">
            <a:avLst/>
          </a:prstGeom>
        </p:spPr>
      </p:pic>
      <p:sp>
        <p:nvSpPr>
          <p:cNvPr id="6" name="Rectangle 5"/>
          <p:cNvSpPr/>
          <p:nvPr/>
        </p:nvSpPr>
        <p:spPr>
          <a:xfrm>
            <a:off x="0" y="6642556"/>
            <a:ext cx="3039615" cy="215444"/>
          </a:xfrm>
          <a:prstGeom prst="rect">
            <a:avLst/>
          </a:prstGeom>
        </p:spPr>
        <p:txBody>
          <a:bodyPr wrap="none">
            <a:spAutoFit/>
          </a:bodyPr>
          <a:lstStyle/>
          <a:p>
            <a:r>
              <a:rPr lang="en-US" sz="800" dirty="0" err="1"/>
              <a:t>Bilde</a:t>
            </a:r>
            <a:r>
              <a:rPr lang="en-US" sz="800" dirty="0"/>
              <a:t>: http://www.adressa.no/nyheter/okonomi/article8234069.ece</a:t>
            </a:r>
          </a:p>
        </p:txBody>
      </p:sp>
      <p:sp>
        <p:nvSpPr>
          <p:cNvPr id="5" name="Slide Number Placeholder 4"/>
          <p:cNvSpPr>
            <a:spLocks noGrp="1"/>
          </p:cNvSpPr>
          <p:nvPr>
            <p:ph type="sldNum" sz="quarter" idx="12"/>
          </p:nvPr>
        </p:nvSpPr>
        <p:spPr/>
        <p:txBody>
          <a:bodyPr/>
          <a:lstStyle/>
          <a:p>
            <a:fld id="{E25817A3-2867-4632-BDF6-533F100CE7B0}" type="slidenum">
              <a:rPr lang="en-US" smtClean="0"/>
              <a:t>8</a:t>
            </a:fld>
            <a:endParaRPr lang="en-US"/>
          </a:p>
        </p:txBody>
      </p:sp>
    </p:spTree>
    <p:extLst>
      <p:ext uri="{BB962C8B-B14F-4D97-AF65-F5344CB8AC3E}">
        <p14:creationId xmlns:p14="http://schemas.microsoft.com/office/powerpoint/2010/main" val="775572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97589" y="233398"/>
            <a:ext cx="3312483" cy="2986579"/>
          </a:xfrm>
          <a:prstGeom prst="rect">
            <a:avLst/>
          </a:prstGeom>
        </p:spPr>
      </p:pic>
      <p:sp>
        <p:nvSpPr>
          <p:cNvPr id="3" name="Content Placeholder 2"/>
          <p:cNvSpPr>
            <a:spLocks noGrp="1"/>
          </p:cNvSpPr>
          <p:nvPr>
            <p:ph sz="half" idx="1"/>
          </p:nvPr>
        </p:nvSpPr>
        <p:spPr>
          <a:xfrm>
            <a:off x="413370" y="2108636"/>
            <a:ext cx="5952705" cy="4351338"/>
          </a:xfrm>
        </p:spPr>
        <p:txBody>
          <a:bodyPr>
            <a:normAutofit/>
          </a:bodyPr>
          <a:lstStyle/>
          <a:p>
            <a:pPr marL="0" indent="0">
              <a:buNone/>
            </a:pPr>
            <a:r>
              <a:rPr lang="en-US" sz="1600" b="1" dirty="0" err="1"/>
              <a:t>Erfaring og situasjon</a:t>
            </a:r>
            <a:endParaRPr lang="en-US" sz="1200" dirty="0" err="1"/>
          </a:p>
          <a:p>
            <a:r>
              <a:rPr lang="en-US" sz="1400" dirty="0" smtClean="0"/>
              <a:t>Driver café i en </a:t>
            </a:r>
            <a:r>
              <a:rPr lang="en-US" sz="1400" dirty="0" err="1" smtClean="0"/>
              <a:t>mindre</a:t>
            </a:r>
            <a:r>
              <a:rPr lang="en-US" sz="1400" dirty="0" smtClean="0"/>
              <a:t> </a:t>
            </a:r>
            <a:r>
              <a:rPr lang="en-US" sz="1400" dirty="0" err="1" smtClean="0"/>
              <a:t>kommune.</a:t>
            </a:r>
            <a:r>
              <a:rPr lang="en-US" sz="1400" dirty="0"/>
              <a:t> </a:t>
            </a:r>
            <a:r>
              <a:rPr lang="en-US" sz="1400" dirty="0" err="1" smtClean="0"/>
              <a:t>Har</a:t>
            </a:r>
            <a:r>
              <a:rPr lang="en-US" sz="1400" dirty="0" smtClean="0"/>
              <a:t> </a:t>
            </a:r>
            <a:r>
              <a:rPr lang="en-US" sz="1400" dirty="0" err="1" smtClean="0"/>
              <a:t>drevet</a:t>
            </a:r>
            <a:r>
              <a:rPr lang="en-US" sz="1400" dirty="0" smtClean="0"/>
              <a:t> café </a:t>
            </a:r>
            <a:r>
              <a:rPr lang="en-US" sz="1400" dirty="0" err="1"/>
              <a:t>tidligere, men har startet på nytt etter konkurs.</a:t>
            </a:r>
            <a:endParaRPr lang="en-US" sz="1400" dirty="0" smtClean="0"/>
          </a:p>
          <a:p>
            <a:r>
              <a:rPr lang="en-US" sz="1400" dirty="0" err="1"/>
              <a:t>Kommunen</a:t>
            </a:r>
            <a:r>
              <a:rPr lang="en-US" sz="1400" dirty="0"/>
              <a:t> </a:t>
            </a:r>
            <a:r>
              <a:rPr lang="en-US" sz="1400" dirty="0" err="1"/>
              <a:t>var en</a:t>
            </a:r>
            <a:r>
              <a:rPr lang="en-US" sz="1400" dirty="0"/>
              <a:t> </a:t>
            </a:r>
            <a:r>
              <a:rPr lang="en-US" sz="1400" dirty="0" err="1"/>
              <a:t>viktig</a:t>
            </a:r>
            <a:r>
              <a:rPr lang="en-US" sz="1400" dirty="0"/>
              <a:t> </a:t>
            </a:r>
            <a:r>
              <a:rPr lang="en-US" sz="1400" dirty="0" err="1"/>
              <a:t>informasjonskanal</a:t>
            </a:r>
            <a:r>
              <a:rPr lang="en-US" sz="1400" dirty="0"/>
              <a:t> for Hanne, særlig første gangen hun skulle åpne caf</a:t>
            </a:r>
            <a:r>
              <a:rPr lang="nb-NO" sz="1400" dirty="0"/>
              <a:t>é.</a:t>
            </a:r>
            <a:endParaRPr lang="en-US" sz="1400" dirty="0"/>
          </a:p>
          <a:p>
            <a:r>
              <a:rPr lang="en-US" sz="1400" dirty="0" smtClean="0"/>
              <a:t>Hanne er ikke </a:t>
            </a:r>
            <a:r>
              <a:rPr lang="en-US" sz="1400" dirty="0" err="1" smtClean="0"/>
              <a:t>så</a:t>
            </a:r>
            <a:r>
              <a:rPr lang="en-US" sz="1400" dirty="0" smtClean="0"/>
              <a:t> </a:t>
            </a:r>
            <a:r>
              <a:rPr lang="nb-NO" sz="1400" dirty="0" smtClean="0"/>
              <a:t>teknologisk</a:t>
            </a:r>
            <a:r>
              <a:rPr lang="en-US" sz="1400" dirty="0" smtClean="0"/>
              <a:t> </a:t>
            </a:r>
            <a:r>
              <a:rPr lang="en-US" sz="1400" dirty="0" err="1" smtClean="0"/>
              <a:t>av</a:t>
            </a:r>
            <a:r>
              <a:rPr lang="en-US" sz="1400" dirty="0" smtClean="0"/>
              <a:t> </a:t>
            </a:r>
            <a:r>
              <a:rPr lang="en-US" sz="1400" dirty="0" err="1" smtClean="0"/>
              <a:t>seg</a:t>
            </a:r>
            <a:r>
              <a:rPr lang="en-US" sz="1400" dirty="0" smtClean="0"/>
              <a:t>, </a:t>
            </a:r>
            <a:r>
              <a:rPr lang="en-US" sz="1400" dirty="0" err="1" smtClean="0"/>
              <a:t>og</a:t>
            </a:r>
            <a:r>
              <a:rPr lang="en-US" sz="1400" dirty="0" smtClean="0"/>
              <a:t> </a:t>
            </a:r>
            <a:r>
              <a:rPr lang="en-US" sz="1400" dirty="0" err="1" smtClean="0"/>
              <a:t>foretrekker</a:t>
            </a:r>
            <a:r>
              <a:rPr lang="en-US" sz="1400" dirty="0" smtClean="0"/>
              <a:t> å </a:t>
            </a:r>
            <a:r>
              <a:rPr lang="en-US" sz="1400" dirty="0" err="1" smtClean="0"/>
              <a:t>snakke</a:t>
            </a:r>
            <a:r>
              <a:rPr lang="en-US" sz="1400" dirty="0" smtClean="0"/>
              <a:t> med </a:t>
            </a:r>
            <a:r>
              <a:rPr lang="en-US" sz="1400" dirty="0" err="1" smtClean="0"/>
              <a:t>noen</a:t>
            </a:r>
            <a:r>
              <a:rPr lang="en-US" sz="1400" dirty="0" smtClean="0"/>
              <a:t> </a:t>
            </a:r>
            <a:r>
              <a:rPr lang="en-US" sz="1400" dirty="0" err="1" smtClean="0"/>
              <a:t>fremfor</a:t>
            </a:r>
            <a:r>
              <a:rPr lang="en-US" sz="1400" dirty="0" smtClean="0"/>
              <a:t> å </a:t>
            </a:r>
            <a:r>
              <a:rPr lang="en-US" sz="1400" dirty="0" err="1" smtClean="0"/>
              <a:t>søke</a:t>
            </a:r>
            <a:r>
              <a:rPr lang="en-US" sz="1400" dirty="0" smtClean="0"/>
              <a:t> </a:t>
            </a:r>
            <a:r>
              <a:rPr lang="en-US" sz="1400" dirty="0" err="1" smtClean="0"/>
              <a:t>på</a:t>
            </a:r>
            <a:r>
              <a:rPr lang="en-US" sz="1400" dirty="0" smtClean="0"/>
              <a:t> </a:t>
            </a:r>
            <a:r>
              <a:rPr lang="en-US" sz="1400" dirty="0" err="1" smtClean="0"/>
              <a:t>nettet</a:t>
            </a:r>
            <a:r>
              <a:rPr lang="en-US" sz="1400" dirty="0" smtClean="0"/>
              <a:t>. Hanne </a:t>
            </a:r>
            <a:r>
              <a:rPr lang="en-US" sz="1400" dirty="0" err="1" smtClean="0"/>
              <a:t>tok</a:t>
            </a:r>
            <a:r>
              <a:rPr lang="en-US" sz="1400" dirty="0" smtClean="0"/>
              <a:t> for </a:t>
            </a:r>
            <a:r>
              <a:rPr lang="en-US" sz="1400" dirty="0" err="1" smtClean="0"/>
              <a:t>eksempel</a:t>
            </a:r>
            <a:r>
              <a:rPr lang="en-US" sz="1400" dirty="0" smtClean="0"/>
              <a:t> </a:t>
            </a:r>
            <a:r>
              <a:rPr lang="en-US" sz="1400" dirty="0" err="1" smtClean="0"/>
              <a:t>kontakt</a:t>
            </a:r>
            <a:r>
              <a:rPr lang="en-US" sz="1400" dirty="0" smtClean="0"/>
              <a:t> med </a:t>
            </a:r>
            <a:r>
              <a:rPr lang="en-US" sz="1400" dirty="0" err="1" smtClean="0"/>
              <a:t>Mattilsynet</a:t>
            </a:r>
            <a:r>
              <a:rPr lang="en-US" sz="1400" dirty="0" smtClean="0"/>
              <a:t> </a:t>
            </a:r>
            <a:r>
              <a:rPr lang="en-US" sz="1400" dirty="0" err="1" smtClean="0"/>
              <a:t>før</a:t>
            </a:r>
            <a:r>
              <a:rPr lang="en-US" sz="1400" dirty="0" smtClean="0"/>
              <a:t> </a:t>
            </a:r>
            <a:r>
              <a:rPr lang="en-US" sz="1400" dirty="0" err="1" smtClean="0"/>
              <a:t>åpningen</a:t>
            </a:r>
            <a:r>
              <a:rPr lang="en-US" sz="1400" dirty="0" smtClean="0"/>
              <a:t>, </a:t>
            </a:r>
            <a:r>
              <a:rPr lang="en-US" sz="1400" dirty="0" err="1" smtClean="0"/>
              <a:t>og</a:t>
            </a:r>
            <a:r>
              <a:rPr lang="en-US" sz="1400" dirty="0" smtClean="0"/>
              <a:t> </a:t>
            </a:r>
            <a:r>
              <a:rPr lang="en-US" sz="1400" dirty="0" err="1" smtClean="0"/>
              <a:t>fikk</a:t>
            </a:r>
            <a:r>
              <a:rPr lang="en-US" sz="1400" dirty="0" smtClean="0"/>
              <a:t> </a:t>
            </a:r>
            <a:r>
              <a:rPr lang="en-US" sz="1400" dirty="0" err="1" smtClean="0"/>
              <a:t>raskt</a:t>
            </a:r>
            <a:r>
              <a:rPr lang="en-US" sz="1400" dirty="0" smtClean="0"/>
              <a:t> </a:t>
            </a:r>
            <a:r>
              <a:rPr lang="en-US" sz="1400" dirty="0" err="1" smtClean="0"/>
              <a:t>avklart</a:t>
            </a:r>
            <a:r>
              <a:rPr lang="en-US" sz="1400" dirty="0" smtClean="0"/>
              <a:t> </a:t>
            </a:r>
            <a:r>
              <a:rPr lang="en-US" sz="1400" dirty="0" err="1" smtClean="0"/>
              <a:t>en</a:t>
            </a:r>
            <a:r>
              <a:rPr lang="en-US" sz="1400" dirty="0" smtClean="0"/>
              <a:t> del </a:t>
            </a:r>
            <a:r>
              <a:rPr lang="en-US" sz="1400" dirty="0" err="1" smtClean="0"/>
              <a:t>misforståelser</a:t>
            </a:r>
            <a:r>
              <a:rPr lang="en-US" sz="1400" dirty="0" smtClean="0"/>
              <a:t>.</a:t>
            </a:r>
          </a:p>
          <a:p>
            <a:endParaRPr lang="en-US" sz="1400" dirty="0"/>
          </a:p>
          <a:p>
            <a:pPr marL="0" indent="0">
              <a:buNone/>
            </a:pPr>
            <a:r>
              <a:rPr lang="en-US" sz="1600" b="1" dirty="0"/>
              <a:t>Ønsker</a:t>
            </a:r>
            <a:endParaRPr lang="en-US" sz="1200" dirty="0"/>
          </a:p>
          <a:p>
            <a:r>
              <a:rPr lang="en-US" sz="1400" dirty="0"/>
              <a:t>Hanne </a:t>
            </a:r>
            <a:r>
              <a:rPr lang="en-US" sz="1400" dirty="0" err="1"/>
              <a:t>kunne</a:t>
            </a:r>
            <a:r>
              <a:rPr lang="en-US" sz="1400" dirty="0"/>
              <a:t> </a:t>
            </a:r>
            <a:r>
              <a:rPr lang="en-US" sz="1400" dirty="0" err="1" smtClean="0"/>
              <a:t>ønsker</a:t>
            </a:r>
            <a:r>
              <a:rPr lang="en-US" sz="1400" dirty="0" smtClean="0"/>
              <a:t> </a:t>
            </a:r>
            <a:r>
              <a:rPr lang="en-US" sz="1400" dirty="0"/>
              <a:t>at kommunen kunne hjelpe henne på en bedre måte. I dag føler hun at kommunen ikke klarer å svare på spørsmålene hennes.</a:t>
            </a:r>
          </a:p>
          <a:p>
            <a:r>
              <a:rPr lang="en-US" sz="1400" dirty="0"/>
              <a:t>Det er mange regler du må forholde deg til når du skal </a:t>
            </a:r>
            <a:r>
              <a:rPr lang="en-US" sz="1400" dirty="0" err="1"/>
              <a:t>starte</a:t>
            </a:r>
            <a:r>
              <a:rPr lang="en-US" sz="1400" dirty="0"/>
              <a:t> </a:t>
            </a:r>
            <a:r>
              <a:rPr lang="en-US" sz="1400" dirty="0" smtClean="0"/>
              <a:t>café. </a:t>
            </a:r>
            <a:r>
              <a:rPr lang="en-US" sz="1400" dirty="0" err="1" smtClean="0"/>
              <a:t>Disse</a:t>
            </a:r>
            <a:r>
              <a:rPr lang="en-US" sz="1400" dirty="0" smtClean="0"/>
              <a:t> </a:t>
            </a:r>
            <a:r>
              <a:rPr lang="en-US" sz="1400" dirty="0"/>
              <a:t>er verken lette å finne eller forstå. Likevel er det ditt eget ansvar at alt blir gjort korrekt. Hanne ønsker at reglene er lettere tilgjengelig for henne.</a:t>
            </a:r>
          </a:p>
        </p:txBody>
      </p:sp>
      <p:sp>
        <p:nvSpPr>
          <p:cNvPr id="10" name="Rectangle 9"/>
          <p:cNvSpPr/>
          <p:nvPr/>
        </p:nvSpPr>
        <p:spPr>
          <a:xfrm>
            <a:off x="8636189" y="1208140"/>
            <a:ext cx="2881285" cy="954107"/>
          </a:xfrm>
          <a:prstGeom prst="rect">
            <a:avLst/>
          </a:prstGeom>
        </p:spPr>
        <p:txBody>
          <a:bodyPr wrap="square">
            <a:spAutoFit/>
          </a:bodyPr>
          <a:lstStyle/>
          <a:p>
            <a:r>
              <a:rPr lang="en-US" sz="1400" b="1">
                <a:solidFill>
                  <a:schemeClr val="accent1">
                    <a:lumMod val="50000"/>
                  </a:schemeClr>
                </a:solidFill>
              </a:rPr>
              <a:t>«Det er merkelig at det er laget regler som beskriver hva som er korrekt, uten at det lages en guide til hvordan det blir korrekt.»</a:t>
            </a:r>
          </a:p>
        </p:txBody>
      </p:sp>
      <p:sp>
        <p:nvSpPr>
          <p:cNvPr id="12" name="Rectangle 11"/>
          <p:cNvSpPr/>
          <p:nvPr/>
        </p:nvSpPr>
        <p:spPr>
          <a:xfrm>
            <a:off x="7031263" y="4284305"/>
            <a:ext cx="4578810" cy="1661993"/>
          </a:xfrm>
          <a:prstGeom prst="rect">
            <a:avLst/>
          </a:prstGeom>
        </p:spPr>
        <p:txBody>
          <a:bodyPr wrap="square">
            <a:spAutoFit/>
          </a:bodyPr>
          <a:lstStyle/>
          <a:p>
            <a:r>
              <a:rPr lang="nb-NO" sz="1600" b="1" dirty="0" smtClean="0"/>
              <a:t>Største utfordring:</a:t>
            </a:r>
          </a:p>
          <a:p>
            <a:endParaRPr lang="nb-NO" sz="1600" b="1" dirty="0" smtClean="0"/>
          </a:p>
          <a:p>
            <a:r>
              <a:rPr lang="nb-NO" sz="1400" dirty="0" smtClean="0"/>
              <a:t>Da Hanne startet første gang savnet hun veldig å få hjelp fra noen. Det var vanskelig å vite hva som krevdes og hva som måtte gjøres når. Hun tok kontakt med Mattilsynet, og de kom på besøk kort tid etter. Dette opplevde Hanne som veldig nyttig.</a:t>
            </a:r>
            <a:endParaRPr lang="nb-NO" sz="1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1263" y="3787938"/>
            <a:ext cx="397976" cy="389828"/>
          </a:xfrm>
          <a:prstGeom prst="rect">
            <a:avLst/>
          </a:prstGeom>
        </p:spPr>
      </p:pic>
      <p:sp>
        <p:nvSpPr>
          <p:cNvPr id="14" name="Title 1"/>
          <p:cNvSpPr txBox="1">
            <a:spLocks/>
          </p:cNvSpPr>
          <p:nvPr/>
        </p:nvSpPr>
        <p:spPr>
          <a:xfrm>
            <a:off x="2131037" y="233398"/>
            <a:ext cx="4173492" cy="149747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0" i="0" kern="1200">
                <a:solidFill>
                  <a:srgbClr val="009051"/>
                </a:solidFill>
                <a:latin typeface="Calibri Light" charset="0"/>
                <a:ea typeface="Calibri Light" charset="0"/>
                <a:cs typeface="Calibri Light" charset="0"/>
              </a:defRPr>
            </a:lvl1pPr>
          </a:lstStyle>
          <a:p>
            <a:r>
              <a:rPr lang="en-US" sz="3000" dirty="0" smtClean="0">
                <a:solidFill>
                  <a:schemeClr val="accent1">
                    <a:lumMod val="50000"/>
                  </a:schemeClr>
                </a:solidFill>
              </a:rPr>
              <a:t>Hanne</a:t>
            </a:r>
          </a:p>
          <a:p>
            <a:endParaRPr lang="en-US" sz="1500" dirty="0">
              <a:solidFill>
                <a:schemeClr val="accent1">
                  <a:lumMod val="50000"/>
                </a:schemeClr>
              </a:solidFill>
            </a:endParaRPr>
          </a:p>
          <a:p>
            <a:r>
              <a:rPr lang="en-US" sz="1500" b="1" dirty="0">
                <a:solidFill>
                  <a:schemeClr val="accent1">
                    <a:lumMod val="50000"/>
                  </a:schemeClr>
                </a:solidFill>
              </a:rPr>
              <a:t>Konsept</a:t>
            </a:r>
            <a:r>
              <a:rPr lang="en-US" sz="1500" dirty="0">
                <a:solidFill>
                  <a:schemeClr val="accent1">
                    <a:lumMod val="50000"/>
                  </a:schemeClr>
                </a:solidFill>
              </a:rPr>
              <a:t>: Kaffe, gode kaker og enkel lunsj i et hyggelig miljø</a:t>
            </a:r>
          </a:p>
          <a:p>
            <a:r>
              <a:rPr lang="en-US" sz="1500" b="1" dirty="0">
                <a:solidFill>
                  <a:schemeClr val="accent1">
                    <a:lumMod val="50000"/>
                  </a:schemeClr>
                </a:solidFill>
              </a:rPr>
              <a:t>Hvor</a:t>
            </a:r>
            <a:r>
              <a:rPr lang="en-US" sz="1500" dirty="0">
                <a:solidFill>
                  <a:schemeClr val="accent1">
                    <a:lumMod val="50000"/>
                  </a:schemeClr>
                </a:solidFill>
              </a:rPr>
              <a:t>: Holmestrand</a:t>
            </a:r>
          </a:p>
          <a:p>
            <a:r>
              <a:rPr lang="en-US" sz="1500" b="1" dirty="0">
                <a:solidFill>
                  <a:schemeClr val="accent1">
                    <a:lumMod val="50000"/>
                  </a:schemeClr>
                </a:solidFill>
              </a:rPr>
              <a:t>Rolle</a:t>
            </a:r>
            <a:r>
              <a:rPr lang="en-US" sz="1500" dirty="0">
                <a:solidFill>
                  <a:schemeClr val="accent1">
                    <a:lumMod val="50000"/>
                  </a:schemeClr>
                </a:solidFill>
              </a:rPr>
              <a:t>: Daglig leder og jobber i cafeen </a:t>
            </a:r>
          </a:p>
          <a:p>
            <a:r>
              <a:rPr lang="en-US" sz="1500" b="1" dirty="0">
                <a:solidFill>
                  <a:schemeClr val="accent1">
                    <a:lumMod val="50000"/>
                  </a:schemeClr>
                </a:solidFill>
              </a:rPr>
              <a:t>Mentalitet</a:t>
            </a:r>
            <a:r>
              <a:rPr lang="en-US" sz="1500" dirty="0">
                <a:solidFill>
                  <a:schemeClr val="accent1">
                    <a:lumMod val="50000"/>
                  </a:schemeClr>
                </a:solidFill>
              </a:rPr>
              <a:t>: Analog fremfor digital, opptatt av å skape et levende sentrum</a:t>
            </a:r>
          </a:p>
        </p:txBody>
      </p:sp>
      <p:pic>
        <p:nvPicPr>
          <p:cNvPr id="18" name="Picture 17"/>
          <p:cNvPicPr>
            <a:picLocks noChangeAspect="1"/>
          </p:cNvPicPr>
          <p:nvPr/>
        </p:nvPicPr>
        <p:blipFill rotWithShape="1">
          <a:blip r:embed="rId4"/>
          <a:srcRect l="43050" t="17805" r="28775" b="37072"/>
          <a:stretch/>
        </p:blipFill>
        <p:spPr>
          <a:xfrm>
            <a:off x="413371" y="459404"/>
            <a:ext cx="1476000" cy="1476000"/>
          </a:xfrm>
          <a:prstGeom prst="ellipse">
            <a:avLst/>
          </a:prstGeom>
        </p:spPr>
      </p:pic>
      <p:sp>
        <p:nvSpPr>
          <p:cNvPr id="2" name="Rectangle 1"/>
          <p:cNvSpPr/>
          <p:nvPr/>
        </p:nvSpPr>
        <p:spPr>
          <a:xfrm>
            <a:off x="-8661" y="6642556"/>
            <a:ext cx="6096000" cy="215444"/>
          </a:xfrm>
          <a:prstGeom prst="rect">
            <a:avLst/>
          </a:prstGeom>
        </p:spPr>
        <p:txBody>
          <a:bodyPr>
            <a:spAutoFit/>
          </a:bodyPr>
          <a:lstStyle/>
          <a:p>
            <a:r>
              <a:rPr lang="en-US" sz="800" dirty="0" err="1"/>
              <a:t>Bilde</a:t>
            </a:r>
            <a:r>
              <a:rPr lang="en-US" sz="800" dirty="0"/>
              <a:t>: http://ugeavisensvendborg.dk/ugeavisensvendborg/Ny-cafe-skal-ose-af-faellesskab-og-hygge/artikel/2972691</a:t>
            </a:r>
          </a:p>
        </p:txBody>
      </p:sp>
      <p:sp>
        <p:nvSpPr>
          <p:cNvPr id="4" name="Slide Number Placeholder 3"/>
          <p:cNvSpPr>
            <a:spLocks noGrp="1"/>
          </p:cNvSpPr>
          <p:nvPr>
            <p:ph type="sldNum" sz="quarter" idx="12"/>
          </p:nvPr>
        </p:nvSpPr>
        <p:spPr/>
        <p:txBody>
          <a:bodyPr/>
          <a:lstStyle/>
          <a:p>
            <a:fld id="{E25817A3-2867-4632-BDF6-533F100CE7B0}" type="slidenum">
              <a:rPr lang="en-US" smtClean="0"/>
              <a:t>9</a:t>
            </a:fld>
            <a:endParaRPr lang="en-US"/>
          </a:p>
        </p:txBody>
      </p:sp>
    </p:spTree>
    <p:extLst>
      <p:ext uri="{BB962C8B-B14F-4D97-AF65-F5344CB8AC3E}">
        <p14:creationId xmlns:p14="http://schemas.microsoft.com/office/powerpoint/2010/main" val="254407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Assembly>Microsoft.Office.Policy, Version=14.0.0.0,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Assembly>Microsoft.Office.Policy, Version=14.0.0.0, Culture=neutral, PublicKeyToken=71e9bce111e9429c</Assembly>
    <Class>Microsoft.Office.RecordsManagement.Internal.UpdateExpireDate</Class>
    <Data/>
    <Filter/>
  </Receiver>
</spe:Receivers>
</file>

<file path=customXml/item2.xml><?xml version="1.0" encoding="utf-8"?>
<ct:contentTypeSchema xmlns:ct="http://schemas.microsoft.com/office/2006/metadata/contentType" xmlns:ma="http://schemas.microsoft.com/office/2006/metadata/properties/metaAttributes" ct:_="" ma:_="" ma:contentTypeName="PADocumentLibraries - PA Document Base" ma:contentTypeID="0x0101001B940DAB6AD6487085FD25BA3A462A9F005362804AAEBF4299ABE7ECAB24B533130026B1DCB8B55556499715920460CD181A" ma:contentTypeVersion="31" ma:contentTypeDescription="My Content Type" ma:contentTypeScope="" ma:versionID="f94740d18f4c1d8bb9fd1142f8834db7">
  <xsd:schema xmlns:xsd="http://www.w3.org/2001/XMLSchema" xmlns:xs="http://www.w3.org/2001/XMLSchema" xmlns:p="http://schemas.microsoft.com/office/2006/metadata/properties" xmlns:ns1="http://schemas.microsoft.com/sharepoint/v3" xmlns:ns2="3256f38f-8240-4401-9f83-d6a32d49cccd" xmlns:ns3="2318cb1f-b6e0-4d1a-a480-35ecf20573c0" xmlns:ns4="http://schemas.microsoft.com/sharepoint/v4" targetNamespace="http://schemas.microsoft.com/office/2006/metadata/properties" ma:root="true" ma:fieldsID="fd9bc1f168318b8d99b722339a5684f9" ns1:_="" ns2:_="" ns3:_="" ns4:_="">
    <xsd:import namespace="http://schemas.microsoft.com/sharepoint/v3"/>
    <xsd:import namespace="3256f38f-8240-4401-9f83-d6a32d49cccd"/>
    <xsd:import namespace="2318cb1f-b6e0-4d1a-a480-35ecf20573c0"/>
    <xsd:import namespace="http://schemas.microsoft.com/sharepoint/v4"/>
    <xsd:element name="properties">
      <xsd:complexType>
        <xsd:sequence>
          <xsd:element name="documentManagement">
            <xsd:complexType>
              <xsd:all>
                <xsd:element ref="ns1:RateValue" minOccurs="0"/>
                <xsd:element ref="ns1:RateStorage" minOccurs="0"/>
                <xsd:element ref="ns1:RateComments" minOccurs="0"/>
                <xsd:element ref="ns3:Site_x0020_name" minOccurs="0"/>
                <xsd:element ref="ns2:Owner" minOccurs="0"/>
                <xsd:element ref="ns3:Second_x0020_owner" minOccurs="0"/>
                <xsd:element ref="ns3:Manager" minOccurs="0"/>
                <xsd:element ref="ns3:Administrator" minOccurs="0"/>
                <xsd:element ref="ns3:Member" minOccurs="0"/>
                <xsd:element ref="ns3:ac9b75270d71417daa22b04befe71253" minOccurs="0"/>
                <xsd:element ref="ns3:TaxCatchAll" minOccurs="0"/>
                <xsd:element ref="ns3:pf7d8cd8ffb34daba137c6c0d4b044bb" minOccurs="0"/>
                <xsd:element ref="ns3:d11c2c7e7e274079b80b53776476c27f" minOccurs="0"/>
                <xsd:element ref="ns3:aab76d6af2ac409ea9b8786f04caa2fd" minOccurs="0"/>
                <xsd:element ref="ns3:b81f274eb013487a89766473fc137125" minOccurs="0"/>
                <xsd:element ref="ns3:i7b2df299f1f4fc8ba9fce60dbb40f23" minOccurs="0"/>
                <xsd:element ref="ns3:Proposition" minOccurs="0"/>
                <xsd:element ref="ns3:Keyword" minOccurs="0"/>
                <xsd:element ref="ns3:Job_x0020_code" minOccurs="0"/>
                <xsd:element ref="ns3:Prospect_x0020_code" minOccurs="0"/>
                <xsd:element ref="ns3:Client" minOccurs="0"/>
                <xsd:element ref="ns3:Site_x0020_type" minOccurs="0"/>
                <xsd:element ref="ns2:Document_x0020_Author" minOccurs="0"/>
                <xsd:element ref="ns1:_dlc_Exempt" minOccurs="0"/>
                <xsd:element ref="ns1:_dlc_ExpireDateSaved" minOccurs="0"/>
                <xsd:element ref="ns1:_dlc_ExpireDate" minOccurs="0"/>
                <xsd:element ref="ns4:IconOverlay" minOccurs="0"/>
                <xsd:element ref="ns1:_vti_ItemDeclaredRecord" minOccurs="0"/>
                <xsd:element ref="ns1:_vti_ItemHoldRecord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Value" ma:index="8" nillable="true" ma:displayName="Vote Results" ma:internalName="RateValue">
      <xsd:simpleType>
        <xsd:restriction base="dms:Unknown"/>
      </xsd:simpleType>
    </xsd:element>
    <xsd:element name="RateStorage" ma:index="9" nillable="true" ma:displayName="Vote History" ma:hidden="true" ma:internalName="RateStorage">
      <xsd:simpleType>
        <xsd:restriction base="dms:Note"/>
      </xsd:simpleType>
    </xsd:element>
    <xsd:element name="RateComments" ma:index="10" nillable="true" ma:displayName="View Comments" ma:internalName="RateComments">
      <xsd:simpleType>
        <xsd:restriction base="dms:Unknown"/>
      </xsd:simpleType>
    </xsd:element>
    <xsd:element name="_dlc_Exempt" ma:index="37" nillable="true" ma:displayName="Exempt from Policy" ma:hidden="true" ma:internalName="_dlc_Exempt" ma:readOnly="true">
      <xsd:simpleType>
        <xsd:restriction base="dms:Unknown"/>
      </xsd:simpleType>
    </xsd:element>
    <xsd:element name="_dlc_ExpireDateSaved" ma:index="38" nillable="true" ma:displayName="Original Expiration Date" ma:hidden="true" ma:internalName="_dlc_ExpireDateSaved" ma:readOnly="true">
      <xsd:simpleType>
        <xsd:restriction base="dms:DateTime"/>
      </xsd:simpleType>
    </xsd:element>
    <xsd:element name="_dlc_ExpireDate" ma:index="39" nillable="true" ma:displayName="Expiration Date" ma:description="" ma:hidden="true" ma:indexed="true" ma:internalName="_dlc_ExpireDate" ma:readOnly="true">
      <xsd:simpleType>
        <xsd:restriction base="dms:DateTime"/>
      </xsd:simpleType>
    </xsd:element>
    <xsd:element name="_vti_ItemDeclaredRecord" ma:index="41" nillable="true" ma:displayName="Declared Record" ma:hidden="true" ma:internalName="_vti_ItemDeclaredRecord" ma:readOnly="true">
      <xsd:simpleType>
        <xsd:restriction base="dms:DateTime"/>
      </xsd:simpleType>
    </xsd:element>
    <xsd:element name="_vti_ItemHoldRecordStatus" ma:index="42"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56f38f-8240-4401-9f83-d6a32d49cccd" elementFormDefault="qualified">
    <xsd:import namespace="http://schemas.microsoft.com/office/2006/documentManagement/types"/>
    <xsd:import namespace="http://schemas.microsoft.com/office/infopath/2007/PartnerControls"/>
    <xsd:element name="Owner" ma:index="12" nillable="true" ma:displayName="Owner" ma:list="UserInfo" ma:internalName="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Author" ma:index="36" nillable="true" ma:displayName="Document Author" ma:internalName="Document_x0020_Autho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18cb1f-b6e0-4d1a-a480-35ecf20573c0" elementFormDefault="qualified">
    <xsd:import namespace="http://schemas.microsoft.com/office/2006/documentManagement/types"/>
    <xsd:import namespace="http://schemas.microsoft.com/office/infopath/2007/PartnerControls"/>
    <xsd:element name="Site_x0020_name" ma:index="11" nillable="true" ma:displayName="Site name" ma:internalName="Site_x0020_name">
      <xsd:simpleType>
        <xsd:restriction base="dms:Text"/>
      </xsd:simpleType>
    </xsd:element>
    <xsd:element name="Second_x0020_owner" ma:index="13" nillable="true" ma:displayName="Second owner" ma:list="UserInfo" ma:internalName="Second_x0020_own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nager" ma:index="14" nillable="true" ma:displayName="Manager" ma:list="UserInfo" ma:internalName="Manag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dministrator" ma:index="15" nillable="true" ma:displayName="Administrator" ma:list="UserInfo" ma:internalName="Administrato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 ma:index="16" nillable="true" ma:displayName="Member" ma:list="UserInfo" ma:internalName="Member">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c9b75270d71417daa22b04befe71253" ma:index="18" nillable="true" ma:taxonomy="true" ma:internalName="ac9b75270d71417daa22b04befe71253" ma:taxonomyFieldName="Accounts" ma:displayName="Accounts" ma:fieldId="{ac9b7527-0d71-417d-aa22-b04befe71253}" ma:taxonomyMulti="true" ma:sspId="25c2aa33-f802-416f-a311-ea97a475656c" ma:termSetId="374c4141-0886-4068-8b0b-bc7719a558bb"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29fbc1d2-389d-4060-9d0e-5d4e848a56d2}" ma:internalName="TaxCatchAll" ma:showField="CatchAllData" ma:web="2318cb1f-b6e0-4d1a-a480-35ecf20573c0">
      <xsd:complexType>
        <xsd:complexContent>
          <xsd:extension base="dms:MultiChoiceLookup">
            <xsd:sequence>
              <xsd:element name="Value" type="dms:Lookup" maxOccurs="unbounded" minOccurs="0" nillable="true"/>
            </xsd:sequence>
          </xsd:extension>
        </xsd:complexContent>
      </xsd:complexType>
    </xsd:element>
    <xsd:element name="pf7d8cd8ffb34daba137c6c0d4b044bb" ma:index="21" nillable="true" ma:taxonomy="true" ma:internalName="pf7d8cd8ffb34daba137c6c0d4b044bb" ma:taxonomyFieldName="Sector" ma:displayName="Sector" ma:fieldId="{9f7d8cd8-ffb3-4dab-a137-c6c0d4b044bb}" ma:sspId="25c2aa33-f802-416f-a311-ea97a475656c" ma:termSetId="1a14f47f-11ff-4b4d-a00f-1ebe1d5ac58c" ma:anchorId="00000000-0000-0000-0000-000000000000" ma:open="false" ma:isKeyword="false">
      <xsd:complexType>
        <xsd:sequence>
          <xsd:element ref="pc:Terms" minOccurs="0" maxOccurs="1"/>
        </xsd:sequence>
      </xsd:complexType>
    </xsd:element>
    <xsd:element name="d11c2c7e7e274079b80b53776476c27f" ma:index="23" nillable="true" ma:taxonomy="true" ma:internalName="d11c2c7e7e274079b80b53776476c27f" ma:taxonomyFieldName="Services" ma:displayName="Services" ma:fieldId="{d11c2c7e-7e27-4079-b80b-53776476c27f}" ma:taxonomyMulti="true" ma:sspId="25c2aa33-f802-416f-a311-ea97a475656c" ma:termSetId="4c2fc073-23bb-4c1c-acf2-b426c59928f4" ma:anchorId="00000000-0000-0000-0000-000000000000" ma:open="false" ma:isKeyword="false">
      <xsd:complexType>
        <xsd:sequence>
          <xsd:element ref="pc:Terms" minOccurs="0" maxOccurs="1"/>
        </xsd:sequence>
      </xsd:complexType>
    </xsd:element>
    <xsd:element name="aab76d6af2ac409ea9b8786f04caa2fd" ma:index="25" nillable="true" ma:taxonomy="true" ma:internalName="aab76d6af2ac409ea9b8786f04caa2fd" ma:taxonomyFieldName="Organisation" ma:displayName="Organisation" ma:fieldId="{aab76d6a-f2ac-409e-a9b8-786f04caa2fd}" ma:taxonomyMulti="true" ma:sspId="25c2aa33-f802-416f-a311-ea97a475656c" ma:termSetId="d920a1d6-39ea-4932-8d69-799cf1c28e39" ma:anchorId="00000000-0000-0000-0000-000000000000" ma:open="false" ma:isKeyword="false">
      <xsd:complexType>
        <xsd:sequence>
          <xsd:element ref="pc:Terms" minOccurs="0" maxOccurs="1"/>
        </xsd:sequence>
      </xsd:complexType>
    </xsd:element>
    <xsd:element name="b81f274eb013487a89766473fc137125" ma:index="27" nillable="true" ma:taxonomy="true" ma:internalName="b81f274eb013487a89766473fc137125" ma:taxonomyFieldName="Geography" ma:displayName="Geography" ma:fieldId="{b81f274e-b013-487a-8976-6473fc137125}" ma:taxonomyMulti="true" ma:sspId="25c2aa33-f802-416f-a311-ea97a475656c" ma:termSetId="a6daf25b-fa3c-482c-8292-066c40c1ae1a" ma:anchorId="00000000-0000-0000-0000-000000000000" ma:open="false" ma:isKeyword="false">
      <xsd:complexType>
        <xsd:sequence>
          <xsd:element ref="pc:Terms" minOccurs="0" maxOccurs="1"/>
        </xsd:sequence>
      </xsd:complexType>
    </xsd:element>
    <xsd:element name="i7b2df299f1f4fc8ba9fce60dbb40f23" ma:index="29" nillable="true" ma:taxonomy="true" ma:internalName="i7b2df299f1f4fc8ba9fce60dbb40f23" ma:taxonomyFieldName="Confidentiality" ma:displayName="Confidentiality" ma:fieldId="{27b2df29-9f1f-4fc8-ba9f-ce60dbb40f23}" ma:sspId="25c2aa33-f802-416f-a311-ea97a475656c" ma:termSetId="8858d6b5-0ce3-4714-9b56-76dbd3cf9c1d" ma:anchorId="00000000-0000-0000-0000-000000000000" ma:open="false" ma:isKeyword="false">
      <xsd:complexType>
        <xsd:sequence>
          <xsd:element ref="pc:Terms" minOccurs="0" maxOccurs="1"/>
        </xsd:sequence>
      </xsd:complexType>
    </xsd:element>
    <xsd:element name="Proposition" ma:index="30" nillable="true" ma:displayName="Proposition" ma:internalName="Proposition">
      <xsd:simpleType>
        <xsd:restriction base="dms:Text"/>
      </xsd:simpleType>
    </xsd:element>
    <xsd:element name="Keyword" ma:index="31" nillable="true" ma:displayName="Keyword" ma:internalName="Keyword">
      <xsd:simpleType>
        <xsd:restriction base="dms:Text"/>
      </xsd:simpleType>
    </xsd:element>
    <xsd:element name="Job_x0020_code" ma:index="32" nillable="true" ma:displayName="Job code" ma:internalName="Job_x0020_code">
      <xsd:simpleType>
        <xsd:restriction base="dms:Text"/>
      </xsd:simpleType>
    </xsd:element>
    <xsd:element name="Prospect_x0020_code" ma:index="33" nillable="true" ma:displayName="Prospect code" ma:internalName="Prospect_x0020_code">
      <xsd:simpleType>
        <xsd:restriction base="dms:Text"/>
      </xsd:simpleType>
    </xsd:element>
    <xsd:element name="Client" ma:index="34" nillable="true" ma:displayName="Client" ma:internalName="Client">
      <xsd:simpleType>
        <xsd:restriction base="dms:Text"/>
      </xsd:simpleType>
    </xsd:element>
    <xsd:element name="Site_x0020_type" ma:index="35" nillable="true" ma:displayName="Site type" ma:internalName="Site_x0020_typ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0"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kument" ma:contentTypeID="0x01010058729E7C2EEC1B42A7423A6B82BD56AD" ma:contentTypeVersion="2" ma:contentTypeDescription="Opprett et nytt dokument." ma:contentTypeScope="" ma:versionID="951d3bd730662d4995eea833e0e0ba66">
  <xsd:schema xmlns:xsd="http://www.w3.org/2001/XMLSchema" xmlns:xs="http://www.w3.org/2001/XMLSchema" xmlns:p="http://schemas.microsoft.com/office/2006/metadata/properties" xmlns:ns2="3383d57f-dcb9-4fcb-8dde-d9a3ea1b5e20" xmlns:ns3="81448f4b-db3b-4f15-9072-bf6670cc5b67" xmlns:ns4="3c93b8af-5f43-4634-b832-fa52a77845f3" targetNamespace="http://schemas.microsoft.com/office/2006/metadata/properties" ma:root="true" ma:fieldsID="2db19dabb6c2050e7bbb4b661b7e6605" ns2:_="" ns3:_="" ns4:_="">
    <xsd:import namespace="3383d57f-dcb9-4fcb-8dde-d9a3ea1b5e20"/>
    <xsd:import namespace="81448f4b-db3b-4f15-9072-bf6670cc5b67"/>
    <xsd:import namespace="3c93b8af-5f43-4634-b832-fa52a77845f3"/>
    <xsd:element name="properties">
      <xsd:complexType>
        <xsd:sequence>
          <xsd:element name="documentManagement">
            <xsd:complexType>
              <xsd:all>
                <xsd:element ref="ns2:SharedWithUsers" minOccurs="0"/>
                <xsd:element ref="ns3:SharedWithDetails"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83d57f-dcb9-4fcb-8dde-d9a3ea1b5e20" elementFormDefault="qualified">
    <xsd:import namespace="http://schemas.microsoft.com/office/2006/documentManagement/types"/>
    <xsd:import namespace="http://schemas.microsoft.com/office/infopath/2007/PartnerControls"/>
    <xsd:element name="SharedWithUsers" ma:index="8" nillable="true" ma:displayName="Del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1448f4b-db3b-4f15-9072-bf6670cc5b67" elementFormDefault="qualified">
    <xsd:import namespace="http://schemas.microsoft.com/office/2006/documentManagement/types"/>
    <xsd:import namespace="http://schemas.microsoft.com/office/infopath/2007/PartnerControls"/>
    <xsd:element name="SharedWithDetails" ma:index="9" nillable="true" ma:displayName="Delingsdetaljer"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93b8af-5f43-4634-b832-fa52a77845f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313A35-695C-4CFF-A30A-AA7374D9D7DA}">
  <ds:schemaRefs>
    <ds:schemaRef ds:uri="http://schemas.microsoft.com/sharepoint/events"/>
  </ds:schemaRefs>
</ds:datastoreItem>
</file>

<file path=customXml/itemProps2.xml><?xml version="1.0" encoding="utf-8"?>
<ds:datastoreItem xmlns:ds="http://schemas.openxmlformats.org/officeDocument/2006/customXml" ds:itemID="{B7978FE1-5BAA-471F-A266-953ECA64EA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56f38f-8240-4401-9f83-d6a32d49cccd"/>
    <ds:schemaRef ds:uri="2318cb1f-b6e0-4d1a-a480-35ecf20573c0"/>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3125AA-56C1-4464-A0A8-FFE91341DC43}"/>
</file>

<file path=customXml/itemProps4.xml><?xml version="1.0" encoding="utf-8"?>
<ds:datastoreItem xmlns:ds="http://schemas.openxmlformats.org/officeDocument/2006/customXml" ds:itemID="{BE8770F2-AA5C-4245-8D3A-4C25518EDC53}">
  <ds:schemaRefs>
    <ds:schemaRef ds:uri="http://schemas.microsoft.com/sharepoint/v3/contenttype/forms"/>
  </ds:schemaRefs>
</ds:datastoreItem>
</file>

<file path=customXml/itemProps5.xml><?xml version="1.0" encoding="utf-8"?>
<ds:datastoreItem xmlns:ds="http://schemas.openxmlformats.org/officeDocument/2006/customXml" ds:itemID="{672E33EC-8795-4820-9200-FD85A81CFE45}">
  <ds:schemaRefs>
    <ds:schemaRef ds:uri="http://schemas.microsoft.com/sharepoint/v3"/>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256f38f-8240-4401-9f83-d6a32d49cccd"/>
    <ds:schemaRef ds:uri="http://purl.org/dc/elements/1.1/"/>
    <ds:schemaRef ds:uri="http://schemas.microsoft.com/office/2006/metadata/properties"/>
    <ds:schemaRef ds:uri="2318cb1f-b6e0-4d1a-a480-35ecf20573c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50251</TotalTime>
  <Words>9101</Words>
  <Application>Microsoft Office PowerPoint</Application>
  <PresentationFormat>Widescreen</PresentationFormat>
  <Paragraphs>1703</Paragraphs>
  <Slides>79</Slides>
  <Notes>39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7" baseType="lpstr">
      <vt:lpstr>Arial</vt:lpstr>
      <vt:lpstr>Calibri</vt:lpstr>
      <vt:lpstr>Calibri Light</vt:lpstr>
      <vt:lpstr>Helvetica Light</vt:lpstr>
      <vt:lpstr>Mangal</vt:lpstr>
      <vt:lpstr>Times New Roman</vt:lpstr>
      <vt:lpstr>Office Theme</vt:lpstr>
      <vt:lpstr>think-cell Slide</vt:lpstr>
      <vt:lpstr>Ny Bedrift</vt:lpstr>
      <vt:lpstr>Innhold: Ny bedrift</vt:lpstr>
      <vt:lpstr>Innhold: Ny bedrift</vt:lpstr>
      <vt:lpstr>PowerPoint Presentation</vt:lpstr>
      <vt:lpstr>PowerPoint Presentation</vt:lpstr>
      <vt:lpstr>PowerPoint Presentation</vt:lpstr>
      <vt:lpstr>PowerPoint Presentation</vt:lpstr>
      <vt:lpstr>Andreas  Konsept: Enkel mat, smoothies, øl og vin.  Hvor: Oslo sentrum Rolle: Alt-mulig-mann  Mentalitet: Early adaptor, gadget geek, aktiv i start-up miljøet</vt:lpstr>
      <vt:lpstr>PowerPoint Presentation</vt:lpstr>
      <vt:lpstr>PowerPoint Presentation</vt:lpstr>
      <vt:lpstr>Hva er en brukerreise?</vt:lpstr>
      <vt:lpstr>Fasene i brukerreisen «Ny bedrift»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Innhold: Ny bedrift</vt:lpstr>
      <vt:lpstr>PowerPoint Presentation</vt:lpstr>
      <vt:lpstr>PowerPoint Presentation</vt:lpstr>
      <vt:lpstr>PowerPoint Presentation</vt:lpstr>
      <vt:lpstr>Innhold: Ny bedrift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Innhold: Ny bedrift</vt:lpstr>
      <vt:lpstr>PowerPoint Presentation</vt:lpstr>
      <vt:lpstr>Dagens brukerreise</vt:lpstr>
      <vt:lpstr>PowerPoint Presentation</vt:lpstr>
      <vt:lpstr>PowerPoint Presentation</vt:lpstr>
      <vt:lpstr>Målbilde for brukerreisen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Innhold: Ny bedrift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3</dc:title>
  <dc:creator>Eirik Hjelmeland</dc:creator>
  <cp:lastModifiedBy>Grete Kvernland-Berg</cp:lastModifiedBy>
  <cp:revision>543</cp:revision>
  <cp:lastPrinted>2017-02-23T13:12:03Z</cp:lastPrinted>
  <dcterms:created xsi:type="dcterms:W3CDTF">2017-01-23T11:30:51Z</dcterms:created>
  <dcterms:modified xsi:type="dcterms:W3CDTF">2017-09-22T05:24:41Z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0x01010058729E7C2EEC1B42A7423A6B82BD56AD</vt:lpwstr>
  </property>
  <property fmtid="{D5CDD505-2E9C-101B-9397-08002B2CF9AE}" pid="3" name="Accounts">
    <vt:lpwstr/>
  </property>
  <property fmtid="{D5CDD505-2E9C-101B-9397-08002B2CF9AE}" pid="4" name="Sector">
    <vt:lpwstr>1;#Government|65eaf139-b1ec-499e-9119-e9c2b415f812</vt:lpwstr>
  </property>
  <property fmtid="{D5CDD505-2E9C-101B-9397-08002B2CF9AE}" pid="5" name="Geography">
    <vt:lpwstr>4;#Norway|3d818ce0-69f3-4e83-8c58-c329391b5a56</vt:lpwstr>
  </property>
  <property fmtid="{D5CDD505-2E9C-101B-9397-08002B2CF9AE}" pid="6" name="Confidentiality">
    <vt:lpwstr/>
  </property>
  <property fmtid="{D5CDD505-2E9C-101B-9397-08002B2CF9AE}" pid="7" name="Organisation">
    <vt:lpwstr>3;#Government (GOV)|8fb2013b-3e63-4aa6-9d5f-f24c7bb519fa</vt:lpwstr>
  </property>
  <property fmtid="{D5CDD505-2E9C-101B-9397-08002B2CF9AE}" pid="8" name="Services">
    <vt:lpwstr>2;#Digital|15c9453e-5813-4192-9d60-ddf73da38eee</vt:lpwstr>
  </property>
  <property fmtid="{D5CDD505-2E9C-101B-9397-08002B2CF9AE}" pid="9" name="_dlc_policyId">
    <vt:lpwstr>0x0101001B940DAB6AD6487085FD25BA3A462A9F|-1036952459</vt:lpwstr>
  </property>
  <property fmtid="{D5CDD505-2E9C-101B-9397-08002B2CF9AE}" pid="10" name="ItemRetentionFormula">
    <vt:lpwstr>&lt;formula id="Microsoft.Office.RecordsManagement.PolicyFeatures.Expiration.Formula.BuiltIn"&gt;&lt;number&gt;12&lt;/number&gt;&lt;property&gt;Modified&lt;/property&gt;&lt;period&gt;months&lt;/period&gt;&lt;/formula&gt;</vt:lpwstr>
  </property>
</Properties>
</file>